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00"/>
    <a:srgbClr val="FFFF66"/>
    <a:srgbClr val="FFDA3B"/>
    <a:srgbClr val="000070"/>
    <a:srgbClr val="00009A"/>
    <a:srgbClr val="FFFEFC"/>
    <a:srgbClr val="4B206E"/>
    <a:srgbClr val="4D0074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2" d="100"/>
          <a:sy n="52" d="100"/>
        </p:scale>
        <p:origin x="590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2022/7/5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背景パターン&#10;&#10;自動的に生成された説明">
            <a:extLst>
              <a:ext uri="{FF2B5EF4-FFF2-40B4-BE49-F238E27FC236}">
                <a16:creationId xmlns:a16="http://schemas.microsoft.com/office/drawing/2014/main" id="{54C967BD-6237-F623-A25B-03A0506C6A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5575" cy="109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図 8" descr="背景パターン&#10;&#10;自動的に生成された説明">
            <a:extLst>
              <a:ext uri="{FF2B5EF4-FFF2-40B4-BE49-F238E27FC236}">
                <a16:creationId xmlns:a16="http://schemas.microsoft.com/office/drawing/2014/main" id="{A4CC5126-7380-BEB3-3BA5-EA2CEAF5C1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5575" cy="109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 descr="図形&#10;&#10;中程度の精度で自動的に生成された説明">
            <a:extLst>
              <a:ext uri="{FF2B5EF4-FFF2-40B4-BE49-F238E27FC236}">
                <a16:creationId xmlns:a16="http://schemas.microsoft.com/office/drawing/2014/main" id="{44F0EE56-86D4-36D5-D802-42FBC60546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61" y="470115"/>
            <a:ext cx="4325121" cy="3422911"/>
          </a:xfrm>
          <a:prstGeom prst="rect">
            <a:avLst/>
          </a:prstGeom>
        </p:spPr>
      </p:pic>
      <p:sp>
        <p:nvSpPr>
          <p:cNvPr id="63" name="object 4">
            <a:extLst>
              <a:ext uri="{FF2B5EF4-FFF2-40B4-BE49-F238E27FC236}">
                <a16:creationId xmlns:a16="http://schemas.microsoft.com/office/drawing/2014/main" id="{5F813FDC-5C4F-61F9-5058-242BE1994393}"/>
              </a:ext>
            </a:extLst>
          </p:cNvPr>
          <p:cNvSpPr txBox="1"/>
          <p:nvPr/>
        </p:nvSpPr>
        <p:spPr>
          <a:xfrm>
            <a:off x="354358" y="10245559"/>
            <a:ext cx="1872067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400" b="1" kern="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漬物 明日来</a:t>
            </a:r>
            <a:endParaRPr kumimoji="0" sz="2400" b="1" kern="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DINPro"/>
            </a:endParaRPr>
          </a:p>
        </p:txBody>
      </p: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FA069B24-C7AA-8DA9-713A-373DD3460038}"/>
              </a:ext>
            </a:extLst>
          </p:cNvPr>
          <p:cNvGrpSpPr/>
          <p:nvPr/>
        </p:nvGrpSpPr>
        <p:grpSpPr>
          <a:xfrm>
            <a:off x="564704" y="3985896"/>
            <a:ext cx="2995243" cy="1305896"/>
            <a:chOff x="827446" y="5459366"/>
            <a:chExt cx="2995243" cy="1305896"/>
          </a:xfrm>
        </p:grpSpPr>
        <p:sp>
          <p:nvSpPr>
            <p:cNvPr id="88" name="object 4">
              <a:extLst>
                <a:ext uri="{FF2B5EF4-FFF2-40B4-BE49-F238E27FC236}">
                  <a16:creationId xmlns:a16="http://schemas.microsoft.com/office/drawing/2014/main" id="{7F8D45A6-7649-056B-F664-EFF5A8210A61}"/>
                </a:ext>
              </a:extLst>
            </p:cNvPr>
            <p:cNvSpPr txBox="1"/>
            <p:nvPr/>
          </p:nvSpPr>
          <p:spPr>
            <a:xfrm>
              <a:off x="827446" y="5459366"/>
              <a:ext cx="1672833" cy="291746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800" kern="0" spc="-150" dirty="0"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特別セット</a:t>
              </a:r>
              <a:endParaRPr kumimoji="0" lang="en-US" altLang="ja-JP" sz="1800" kern="0" spc="-150" dirty="0"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</p:txBody>
        </p:sp>
        <p:sp>
          <p:nvSpPr>
            <p:cNvPr id="89" name="object 4">
              <a:extLst>
                <a:ext uri="{FF2B5EF4-FFF2-40B4-BE49-F238E27FC236}">
                  <a16:creationId xmlns:a16="http://schemas.microsoft.com/office/drawing/2014/main" id="{2FA1CE85-8D2D-C7A4-1E1D-A7287AC7ACFD}"/>
                </a:ext>
              </a:extLst>
            </p:cNvPr>
            <p:cNvSpPr txBox="1"/>
            <p:nvPr/>
          </p:nvSpPr>
          <p:spPr>
            <a:xfrm>
              <a:off x="2493856" y="5487034"/>
              <a:ext cx="1034276" cy="260968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600" kern="0" spc="-150" dirty="0">
                  <a:solidFill>
                    <a:srgbClr val="CC0000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３</a:t>
              </a:r>
              <a:r>
                <a:rPr kumimoji="0" lang="en-US" altLang="ja-JP" sz="1600" kern="0" spc="-150" dirty="0">
                  <a:solidFill>
                    <a:srgbClr val="CC0000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,</a:t>
              </a:r>
              <a:r>
                <a:rPr kumimoji="0" lang="ja-JP" altLang="en-US" sz="1600" kern="0" spc="-150" dirty="0">
                  <a:solidFill>
                    <a:srgbClr val="CC0000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５</a:t>
              </a:r>
              <a:r>
                <a:rPr kumimoji="0" lang="en-US" altLang="ja-JP" sz="1600" kern="0" spc="-150" dirty="0">
                  <a:solidFill>
                    <a:srgbClr val="CC0000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00</a:t>
              </a:r>
              <a:r>
                <a:rPr kumimoji="0" lang="ja-JP" altLang="en-US" sz="1600" kern="0" spc="-150" dirty="0">
                  <a:solidFill>
                    <a:srgbClr val="CC0000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円</a:t>
              </a:r>
              <a:r>
                <a:rPr kumimoji="0" lang="ja-JP" altLang="en-US" sz="1200" kern="0" spc="-150" dirty="0">
                  <a:solidFill>
                    <a:srgbClr val="CC0000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（税込）</a:t>
              </a:r>
              <a:endParaRPr kumimoji="0" lang="en-US" altLang="ja-JP" sz="1200" kern="0" spc="-150" dirty="0">
                <a:solidFill>
                  <a:srgbClr val="CC0000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</p:txBody>
        </p:sp>
        <p:sp>
          <p:nvSpPr>
            <p:cNvPr id="90" name="object 4">
              <a:extLst>
                <a:ext uri="{FF2B5EF4-FFF2-40B4-BE49-F238E27FC236}">
                  <a16:creationId xmlns:a16="http://schemas.microsoft.com/office/drawing/2014/main" id="{60BB61CA-7170-2C71-FC9A-C69443CE023A}"/>
                </a:ext>
              </a:extLst>
            </p:cNvPr>
            <p:cNvSpPr txBox="1"/>
            <p:nvPr/>
          </p:nvSpPr>
          <p:spPr>
            <a:xfrm>
              <a:off x="828095" y="5801538"/>
              <a:ext cx="2994594" cy="963724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200" kern="0" spc="-150" dirty="0"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海苔の佃煮、●●●●●●●、●●●●、●●●、●●●●●●●●、●●●●、●●●●、●●●</a:t>
              </a:r>
              <a:endParaRPr kumimoji="0" lang="en-US" altLang="ja-JP" sz="1200" kern="0" spc="-150" dirty="0"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200" kern="0" spc="-150" dirty="0"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●、●●● ●●●●、●●●●、●●●●●●●●、●●●●、●●●●、●●●</a:t>
              </a:r>
              <a:endParaRPr kumimoji="0" lang="en-US" altLang="ja-JP" sz="1200" kern="0" spc="-150" dirty="0"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  <a:p>
              <a:pPr marR="17780" defTabSz="914400">
                <a:spcBef>
                  <a:spcPts val="114"/>
                </a:spcBef>
              </a:pPr>
              <a:endParaRPr kumimoji="0" lang="en-US" altLang="ja-JP" sz="1200" kern="0" spc="-150" dirty="0"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C185308-AF3D-270D-65D0-20ED98015383}"/>
              </a:ext>
            </a:extLst>
          </p:cNvPr>
          <p:cNvGrpSpPr/>
          <p:nvPr/>
        </p:nvGrpSpPr>
        <p:grpSpPr>
          <a:xfrm>
            <a:off x="474237" y="7846970"/>
            <a:ext cx="2164084" cy="1201928"/>
            <a:chOff x="827446" y="5459366"/>
            <a:chExt cx="2279564" cy="1201928"/>
          </a:xfrm>
        </p:grpSpPr>
        <p:sp>
          <p:nvSpPr>
            <p:cNvPr id="93" name="object 4">
              <a:extLst>
                <a:ext uri="{FF2B5EF4-FFF2-40B4-BE49-F238E27FC236}">
                  <a16:creationId xmlns:a16="http://schemas.microsoft.com/office/drawing/2014/main" id="{CD2DE1A2-32EA-F521-4079-3FCC46AAAC14}"/>
                </a:ext>
              </a:extLst>
            </p:cNvPr>
            <p:cNvSpPr txBox="1"/>
            <p:nvPr/>
          </p:nvSpPr>
          <p:spPr>
            <a:xfrm>
              <a:off x="827446" y="5459366"/>
              <a:ext cx="1672833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4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お中元セット（梅）</a:t>
              </a:r>
              <a:endParaRPr kumimoji="0" lang="en-US" altLang="ja-JP" sz="14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</p:txBody>
        </p:sp>
        <p:sp>
          <p:nvSpPr>
            <p:cNvPr id="94" name="object 4">
              <a:extLst>
                <a:ext uri="{FF2B5EF4-FFF2-40B4-BE49-F238E27FC236}">
                  <a16:creationId xmlns:a16="http://schemas.microsoft.com/office/drawing/2014/main" id="{F5A222B8-FEB3-1610-71D0-14280E64D6D9}"/>
                </a:ext>
              </a:extLst>
            </p:cNvPr>
            <p:cNvSpPr txBox="1"/>
            <p:nvPr/>
          </p:nvSpPr>
          <p:spPr>
            <a:xfrm>
              <a:off x="2137163" y="5490143"/>
              <a:ext cx="969847" cy="19941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2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２</a:t>
              </a:r>
              <a:r>
                <a:rPr kumimoji="0" lang="en-US" altLang="ja-JP" sz="12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,000</a:t>
              </a:r>
              <a:r>
                <a:rPr kumimoji="0" lang="ja-JP" altLang="en-US" sz="12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円</a:t>
              </a:r>
              <a:r>
                <a:rPr kumimoji="0" lang="ja-JP" altLang="en-US" sz="10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（税込）</a:t>
              </a:r>
              <a:endParaRPr kumimoji="0" lang="en-US" altLang="ja-JP" sz="10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</p:txBody>
        </p:sp>
        <p:sp>
          <p:nvSpPr>
            <p:cNvPr id="95" name="object 4">
              <a:extLst>
                <a:ext uri="{FF2B5EF4-FFF2-40B4-BE49-F238E27FC236}">
                  <a16:creationId xmlns:a16="http://schemas.microsoft.com/office/drawing/2014/main" id="{99EC3445-9932-B09D-5170-2ED7ECCF8F32}"/>
                </a:ext>
              </a:extLst>
            </p:cNvPr>
            <p:cNvSpPr txBox="1"/>
            <p:nvPr/>
          </p:nvSpPr>
          <p:spPr>
            <a:xfrm>
              <a:off x="827446" y="5807856"/>
              <a:ext cx="2279563" cy="853438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0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海苔の佃煮、●●●●●●●●、●●●●</a:t>
              </a:r>
              <a:endParaRPr kumimoji="0" lang="en-US" altLang="ja-JP" sz="10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0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●●●●、●●●●、●●●●、●●●●、●●● ●●●●、●●●●、●●●●、●●</a:t>
              </a:r>
              <a:endParaRPr kumimoji="0" lang="en-US" altLang="ja-JP" sz="10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0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●●●●、●●●●、●●●●、●●●</a:t>
              </a:r>
              <a:endParaRPr kumimoji="0" lang="en-US" altLang="ja-JP" sz="10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  <a:p>
              <a:pPr marR="17780" defTabSz="914400">
                <a:spcBef>
                  <a:spcPts val="114"/>
                </a:spcBef>
              </a:pPr>
              <a:endParaRPr kumimoji="0" lang="en-US" altLang="ja-JP" sz="1200" kern="0" spc="-150" dirty="0"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</p:txBody>
        </p:sp>
      </p:grpSp>
      <p:pic>
        <p:nvPicPr>
          <p:cNvPr id="32" name="図 31" descr="図形, 円&#10;&#10;自動的に生成された説明">
            <a:extLst>
              <a:ext uri="{FF2B5EF4-FFF2-40B4-BE49-F238E27FC236}">
                <a16:creationId xmlns:a16="http://schemas.microsoft.com/office/drawing/2014/main" id="{750DCBD5-D688-A915-0092-9DBA317C5A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719" y="3322051"/>
            <a:ext cx="1423419" cy="1402083"/>
          </a:xfrm>
          <a:prstGeom prst="rect">
            <a:avLst/>
          </a:prstGeom>
        </p:spPr>
      </p:pic>
      <p:pic>
        <p:nvPicPr>
          <p:cNvPr id="38" name="図 37" descr="図形&#10;&#10;自動的に生成された説明">
            <a:extLst>
              <a:ext uri="{FF2B5EF4-FFF2-40B4-BE49-F238E27FC236}">
                <a16:creationId xmlns:a16="http://schemas.microsoft.com/office/drawing/2014/main" id="{25669303-B028-EF3B-F37E-B2F0A00976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37" y="5726155"/>
            <a:ext cx="2164084" cy="2017780"/>
          </a:xfrm>
          <a:prstGeom prst="rect">
            <a:avLst/>
          </a:prstGeom>
        </p:spPr>
      </p:pic>
      <p:pic>
        <p:nvPicPr>
          <p:cNvPr id="101" name="図 100" descr="図形&#10;&#10;自動的に生成された説明">
            <a:extLst>
              <a:ext uri="{FF2B5EF4-FFF2-40B4-BE49-F238E27FC236}">
                <a16:creationId xmlns:a16="http://schemas.microsoft.com/office/drawing/2014/main" id="{3F378E77-C60F-3E51-A157-F8C59D4993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745" y="5717472"/>
            <a:ext cx="2164084" cy="2017780"/>
          </a:xfrm>
          <a:prstGeom prst="rect">
            <a:avLst/>
          </a:prstGeom>
        </p:spPr>
      </p:pic>
      <p:pic>
        <p:nvPicPr>
          <p:cNvPr id="102" name="図 101" descr="図形&#10;&#10;自動的に生成された説明">
            <a:extLst>
              <a:ext uri="{FF2B5EF4-FFF2-40B4-BE49-F238E27FC236}">
                <a16:creationId xmlns:a16="http://schemas.microsoft.com/office/drawing/2014/main" id="{ECC47720-B183-3EEB-AC68-B2D52A9B03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253" y="5729543"/>
            <a:ext cx="2164084" cy="2017780"/>
          </a:xfrm>
          <a:prstGeom prst="rect">
            <a:avLst/>
          </a:prstGeom>
        </p:spPr>
      </p:pic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1FDE6283-EF62-C9CF-5F37-8F6073737D79}"/>
              </a:ext>
            </a:extLst>
          </p:cNvPr>
          <p:cNvGrpSpPr/>
          <p:nvPr/>
        </p:nvGrpSpPr>
        <p:grpSpPr>
          <a:xfrm>
            <a:off x="2832934" y="7853382"/>
            <a:ext cx="2164084" cy="1201928"/>
            <a:chOff x="827446" y="5459366"/>
            <a:chExt cx="2279564" cy="1201928"/>
          </a:xfrm>
        </p:grpSpPr>
        <p:sp>
          <p:nvSpPr>
            <p:cNvPr id="105" name="object 4">
              <a:extLst>
                <a:ext uri="{FF2B5EF4-FFF2-40B4-BE49-F238E27FC236}">
                  <a16:creationId xmlns:a16="http://schemas.microsoft.com/office/drawing/2014/main" id="{FF3CFB48-0B55-8B90-D28C-5D6B76AC35EB}"/>
                </a:ext>
              </a:extLst>
            </p:cNvPr>
            <p:cNvSpPr txBox="1"/>
            <p:nvPr/>
          </p:nvSpPr>
          <p:spPr>
            <a:xfrm>
              <a:off x="827446" y="5459366"/>
              <a:ext cx="1672833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4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お中元セット（梅）</a:t>
              </a:r>
              <a:endParaRPr kumimoji="0" lang="en-US" altLang="ja-JP" sz="14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</p:txBody>
        </p:sp>
        <p:sp>
          <p:nvSpPr>
            <p:cNvPr id="106" name="object 4">
              <a:extLst>
                <a:ext uri="{FF2B5EF4-FFF2-40B4-BE49-F238E27FC236}">
                  <a16:creationId xmlns:a16="http://schemas.microsoft.com/office/drawing/2014/main" id="{0C2069DD-3B48-C0AC-A8EC-96B289BA535C}"/>
                </a:ext>
              </a:extLst>
            </p:cNvPr>
            <p:cNvSpPr txBox="1"/>
            <p:nvPr/>
          </p:nvSpPr>
          <p:spPr>
            <a:xfrm>
              <a:off x="2137163" y="5490143"/>
              <a:ext cx="969847" cy="19941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2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２</a:t>
              </a:r>
              <a:r>
                <a:rPr kumimoji="0" lang="en-US" altLang="ja-JP" sz="12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,000</a:t>
              </a:r>
              <a:r>
                <a:rPr kumimoji="0" lang="ja-JP" altLang="en-US" sz="12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円</a:t>
              </a:r>
              <a:r>
                <a:rPr kumimoji="0" lang="ja-JP" altLang="en-US" sz="10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（税込）</a:t>
              </a:r>
              <a:endParaRPr kumimoji="0" lang="en-US" altLang="ja-JP" sz="10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</p:txBody>
        </p:sp>
        <p:sp>
          <p:nvSpPr>
            <p:cNvPr id="107" name="object 4">
              <a:extLst>
                <a:ext uri="{FF2B5EF4-FFF2-40B4-BE49-F238E27FC236}">
                  <a16:creationId xmlns:a16="http://schemas.microsoft.com/office/drawing/2014/main" id="{9F284F47-E86A-3589-F84F-2BBF035B7F79}"/>
                </a:ext>
              </a:extLst>
            </p:cNvPr>
            <p:cNvSpPr txBox="1"/>
            <p:nvPr/>
          </p:nvSpPr>
          <p:spPr>
            <a:xfrm>
              <a:off x="827446" y="5807856"/>
              <a:ext cx="2279563" cy="853438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0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海苔の佃煮、●●●●●●●●、●●●●</a:t>
              </a:r>
              <a:endParaRPr kumimoji="0" lang="en-US" altLang="ja-JP" sz="10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0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●●●●、●●●●、●●●●、●●●●、●●● ●●●●、●●●●、●●●●、●●</a:t>
              </a:r>
              <a:endParaRPr kumimoji="0" lang="en-US" altLang="ja-JP" sz="10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0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●●●●、●●●●、●●●●、●●●</a:t>
              </a:r>
              <a:endParaRPr kumimoji="0" lang="en-US" altLang="ja-JP" sz="10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  <a:p>
              <a:pPr marR="17780" defTabSz="914400">
                <a:spcBef>
                  <a:spcPts val="114"/>
                </a:spcBef>
              </a:pPr>
              <a:endParaRPr kumimoji="0" lang="en-US" altLang="ja-JP" sz="1200" kern="0" spc="-150" dirty="0"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9C102EE5-0032-1440-2689-663FAD96E598}"/>
              </a:ext>
            </a:extLst>
          </p:cNvPr>
          <p:cNvGrpSpPr/>
          <p:nvPr/>
        </p:nvGrpSpPr>
        <p:grpSpPr>
          <a:xfrm>
            <a:off x="5202762" y="7846970"/>
            <a:ext cx="2164084" cy="1201928"/>
            <a:chOff x="827446" y="5459366"/>
            <a:chExt cx="2279564" cy="1201928"/>
          </a:xfrm>
        </p:grpSpPr>
        <p:sp>
          <p:nvSpPr>
            <p:cNvPr id="109" name="object 4">
              <a:extLst>
                <a:ext uri="{FF2B5EF4-FFF2-40B4-BE49-F238E27FC236}">
                  <a16:creationId xmlns:a16="http://schemas.microsoft.com/office/drawing/2014/main" id="{3DEA5E66-EC4F-4233-D493-73974FDB6BC0}"/>
                </a:ext>
              </a:extLst>
            </p:cNvPr>
            <p:cNvSpPr txBox="1"/>
            <p:nvPr/>
          </p:nvSpPr>
          <p:spPr>
            <a:xfrm>
              <a:off x="827446" y="5459366"/>
              <a:ext cx="1672833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4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お中元セット（梅）</a:t>
              </a:r>
              <a:endParaRPr kumimoji="0" lang="en-US" altLang="ja-JP" sz="14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</p:txBody>
        </p:sp>
        <p:sp>
          <p:nvSpPr>
            <p:cNvPr id="110" name="object 4">
              <a:extLst>
                <a:ext uri="{FF2B5EF4-FFF2-40B4-BE49-F238E27FC236}">
                  <a16:creationId xmlns:a16="http://schemas.microsoft.com/office/drawing/2014/main" id="{A96A55E5-6A67-3D1F-FDA1-ADB6EEED69DC}"/>
                </a:ext>
              </a:extLst>
            </p:cNvPr>
            <p:cNvSpPr txBox="1"/>
            <p:nvPr/>
          </p:nvSpPr>
          <p:spPr>
            <a:xfrm>
              <a:off x="2137163" y="5490143"/>
              <a:ext cx="969847" cy="19941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2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２</a:t>
              </a:r>
              <a:r>
                <a:rPr kumimoji="0" lang="en-US" altLang="ja-JP" sz="12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,000</a:t>
              </a:r>
              <a:r>
                <a:rPr kumimoji="0" lang="ja-JP" altLang="en-US" sz="12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円</a:t>
              </a:r>
              <a:r>
                <a:rPr kumimoji="0" lang="ja-JP" altLang="en-US" sz="10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（税込）</a:t>
              </a:r>
              <a:endParaRPr kumimoji="0" lang="en-US" altLang="ja-JP" sz="10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</p:txBody>
        </p:sp>
        <p:sp>
          <p:nvSpPr>
            <p:cNvPr id="111" name="object 4">
              <a:extLst>
                <a:ext uri="{FF2B5EF4-FFF2-40B4-BE49-F238E27FC236}">
                  <a16:creationId xmlns:a16="http://schemas.microsoft.com/office/drawing/2014/main" id="{47803254-1505-CC6B-D52F-AC785770ABDC}"/>
                </a:ext>
              </a:extLst>
            </p:cNvPr>
            <p:cNvSpPr txBox="1"/>
            <p:nvPr/>
          </p:nvSpPr>
          <p:spPr>
            <a:xfrm>
              <a:off x="827446" y="5807856"/>
              <a:ext cx="2279563" cy="853438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0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海苔の佃煮、●●●●●●●●、●●●●</a:t>
              </a:r>
              <a:endParaRPr kumimoji="0" lang="en-US" altLang="ja-JP" sz="10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0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●●●●、●●●●、●●●●、●●●●、●●● ●●●●、●●●●、●●●●、●●</a:t>
              </a:r>
              <a:endParaRPr kumimoji="0" lang="en-US" altLang="ja-JP" sz="10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000" kern="0" spc="-150" dirty="0">
                  <a:solidFill>
                    <a:schemeClr val="bg1"/>
                  </a:solidFill>
                  <a:latin typeface="HGP明朝E" panose="02020800000000000000" pitchFamily="18" charset="-128"/>
                  <a:ea typeface="HGP明朝E" panose="02020800000000000000" pitchFamily="18" charset="-128"/>
                  <a:cs typeface="A-OTF UD Shin Go Pro"/>
                </a:rPr>
                <a:t>●●●●、●●●●、●●●●、●●●</a:t>
              </a:r>
              <a:endParaRPr kumimoji="0" lang="en-US" altLang="ja-JP" sz="10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  <a:p>
              <a:pPr marR="17780" defTabSz="914400">
                <a:spcBef>
                  <a:spcPts val="114"/>
                </a:spcBef>
              </a:pPr>
              <a:endParaRPr kumimoji="0" lang="en-US" altLang="ja-JP" sz="1200" kern="0" spc="-150" dirty="0">
                <a:latin typeface="HGP明朝E" panose="02020800000000000000" pitchFamily="18" charset="-128"/>
                <a:ea typeface="HGP明朝E" panose="02020800000000000000" pitchFamily="18" charset="-128"/>
                <a:cs typeface="A-OTF UD Shin Go Pro"/>
              </a:endParaRPr>
            </a:p>
          </p:txBody>
        </p:sp>
      </p:grpSp>
      <p:sp>
        <p:nvSpPr>
          <p:cNvPr id="112" name="object 4">
            <a:extLst>
              <a:ext uri="{FF2B5EF4-FFF2-40B4-BE49-F238E27FC236}">
                <a16:creationId xmlns:a16="http://schemas.microsoft.com/office/drawing/2014/main" id="{2DAF16AF-8788-4F52-EE67-7E5A4BD66237}"/>
              </a:ext>
            </a:extLst>
          </p:cNvPr>
          <p:cNvSpPr txBox="1"/>
          <p:nvPr/>
        </p:nvSpPr>
        <p:spPr>
          <a:xfrm>
            <a:off x="2374523" y="10172161"/>
            <a:ext cx="2938266" cy="45557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000" b="1" kern="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〒</a:t>
            </a:r>
            <a:r>
              <a:rPr kumimoji="0" lang="en-US" altLang="ja-JP" sz="1000" b="1" kern="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120-0000</a:t>
            </a:r>
            <a:r>
              <a:rPr kumimoji="0" lang="ja-JP" altLang="en-US" sz="1000" b="1" kern="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　●●市○○町●●●●●●</a:t>
            </a:r>
            <a:endParaRPr kumimoji="0" lang="en-US" altLang="ja-JP" sz="1000" b="1" kern="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en-US" altLang="ja-JP" sz="1000" b="1" kern="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TEL.03-1234-5678</a:t>
            </a:r>
            <a:r>
              <a:rPr kumimoji="0" lang="ja-JP" altLang="en-US" sz="1000" b="1" kern="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　</a:t>
            </a:r>
            <a:r>
              <a:rPr kumimoji="0" lang="en-US" altLang="ja-JP" sz="1000" b="1" kern="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FAX.03-1234-5678</a:t>
            </a:r>
            <a:endParaRPr kumimoji="0" sz="1000" b="1" kern="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DINPro"/>
            </a:endParaRPr>
          </a:p>
        </p:txBody>
      </p:sp>
      <p:sp>
        <p:nvSpPr>
          <p:cNvPr id="113" name="object 4">
            <a:extLst>
              <a:ext uri="{FF2B5EF4-FFF2-40B4-BE49-F238E27FC236}">
                <a16:creationId xmlns:a16="http://schemas.microsoft.com/office/drawing/2014/main" id="{AFAC7EED-935D-0758-F251-AEEB8AE4DABE}"/>
              </a:ext>
            </a:extLst>
          </p:cNvPr>
          <p:cNvSpPr txBox="1"/>
          <p:nvPr/>
        </p:nvSpPr>
        <p:spPr>
          <a:xfrm>
            <a:off x="5513838" y="10437598"/>
            <a:ext cx="2164083" cy="22474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sz="1000" b="1" kern="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https://www.xxxx.xxxxx.com</a:t>
            </a:r>
            <a:endParaRPr kumimoji="0" sz="1000" b="1" kern="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DINPro"/>
            </a:endParaRPr>
          </a:p>
        </p:txBody>
      </p: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B1B47E65-948B-D258-16A6-630BF910F274}"/>
              </a:ext>
            </a:extLst>
          </p:cNvPr>
          <p:cNvGrpSpPr/>
          <p:nvPr/>
        </p:nvGrpSpPr>
        <p:grpSpPr>
          <a:xfrm>
            <a:off x="5488014" y="10161958"/>
            <a:ext cx="1892812" cy="275640"/>
            <a:chOff x="5488014" y="10161958"/>
            <a:chExt cx="1892812" cy="275640"/>
          </a:xfrm>
        </p:grpSpPr>
        <p:pic>
          <p:nvPicPr>
            <p:cNvPr id="41" name="図 40" descr="図形, 四角形&#10;&#10;自動的に生成された説明">
              <a:extLst>
                <a:ext uri="{FF2B5EF4-FFF2-40B4-BE49-F238E27FC236}">
                  <a16:creationId xmlns:a16="http://schemas.microsoft.com/office/drawing/2014/main" id="{36703610-2204-2414-0802-54F5BEB52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8014" y="10184613"/>
              <a:ext cx="1892812" cy="252985"/>
            </a:xfrm>
            <a:prstGeom prst="rect">
              <a:avLst/>
            </a:prstGeom>
          </p:spPr>
        </p:pic>
        <p:sp>
          <p:nvSpPr>
            <p:cNvPr id="114" name="object 4">
              <a:extLst>
                <a:ext uri="{FF2B5EF4-FFF2-40B4-BE49-F238E27FC236}">
                  <a16:creationId xmlns:a16="http://schemas.microsoft.com/office/drawing/2014/main" id="{F7EA6A95-017C-02D4-FD16-C515E82E1101}"/>
                </a:ext>
              </a:extLst>
            </p:cNvPr>
            <p:cNvSpPr txBox="1"/>
            <p:nvPr/>
          </p:nvSpPr>
          <p:spPr>
            <a:xfrm>
              <a:off x="5756208" y="10161958"/>
              <a:ext cx="878342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kumimoji="0" lang="ja-JP" altLang="en-US" sz="1000" b="1" kern="0" dirty="0">
                  <a:solidFill>
                    <a:schemeClr val="bg2">
                      <a:lumMod val="25000"/>
                    </a:schemeClr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  <a:cs typeface="DINPro"/>
                </a:rPr>
                <a:t>漬物　明日来</a:t>
              </a:r>
              <a:endParaRPr kumimoji="0" sz="1000" b="1" kern="0" dirty="0">
                <a:solidFill>
                  <a:schemeClr val="bg2">
                    <a:lumMod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endParaRPr>
            </a:p>
          </p:txBody>
        </p:sp>
      </p:grpSp>
      <p:sp>
        <p:nvSpPr>
          <p:cNvPr id="116" name="object 4">
            <a:extLst>
              <a:ext uri="{FF2B5EF4-FFF2-40B4-BE49-F238E27FC236}">
                <a16:creationId xmlns:a16="http://schemas.microsoft.com/office/drawing/2014/main" id="{931CBA91-D9FB-AB2A-D1C1-B635E4651C53}"/>
              </a:ext>
            </a:extLst>
          </p:cNvPr>
          <p:cNvSpPr txBox="1"/>
          <p:nvPr/>
        </p:nvSpPr>
        <p:spPr>
          <a:xfrm>
            <a:off x="42558" y="9263150"/>
            <a:ext cx="7690457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400" kern="0" spc="-150" dirty="0">
                <a:solidFill>
                  <a:schemeClr val="bg2">
                    <a:lumMod val="25000"/>
                  </a:schemeClr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DINPro"/>
              </a:rPr>
              <a:t>冠婚葬祭・内祝い・ご挨拶・景品　その他各種ギフト承ります</a:t>
            </a:r>
            <a:endParaRPr kumimoji="0" sz="2400" kern="0" spc="-150" dirty="0">
              <a:solidFill>
                <a:schemeClr val="bg2">
                  <a:lumMod val="25000"/>
                </a:schemeClr>
              </a:solidFill>
              <a:latin typeface="HGP明朝E" panose="02020800000000000000" pitchFamily="18" charset="-128"/>
              <a:ea typeface="HGP明朝E" panose="02020800000000000000" pitchFamily="18" charset="-128"/>
              <a:cs typeface="DINPro"/>
            </a:endParaRPr>
          </a:p>
        </p:txBody>
      </p:sp>
      <p:sp>
        <p:nvSpPr>
          <p:cNvPr id="117" name="object 4">
            <a:extLst>
              <a:ext uri="{FF2B5EF4-FFF2-40B4-BE49-F238E27FC236}">
                <a16:creationId xmlns:a16="http://schemas.microsoft.com/office/drawing/2014/main" id="{2530A646-B23F-74CB-FB4F-DAA183AB5FE2}"/>
              </a:ext>
            </a:extLst>
          </p:cNvPr>
          <p:cNvSpPr txBox="1"/>
          <p:nvPr/>
        </p:nvSpPr>
        <p:spPr>
          <a:xfrm>
            <a:off x="3133396" y="3542118"/>
            <a:ext cx="1798729" cy="93807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0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DINPro"/>
              </a:rPr>
              <a:t>１点から</a:t>
            </a:r>
            <a:endParaRPr kumimoji="0" lang="en-US" altLang="ja-JP" sz="2000" kern="0" spc="-150" dirty="0">
              <a:solidFill>
                <a:schemeClr val="bg1"/>
              </a:solidFill>
              <a:latin typeface="HGP明朝E" panose="02020800000000000000" pitchFamily="18" charset="-128"/>
              <a:ea typeface="HGP明朝E" panose="02020800000000000000" pitchFamily="18" charset="-128"/>
              <a:cs typeface="DINPro"/>
            </a:endParaRPr>
          </a:p>
          <a:p>
            <a:pPr algn="ctr" defTabSz="914400"/>
            <a:r>
              <a:rPr kumimoji="0" lang="ja-JP" altLang="en-US" sz="20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DINPro"/>
              </a:rPr>
              <a:t>お取り寄せ</a:t>
            </a:r>
            <a:endParaRPr kumimoji="0" lang="en-US" altLang="ja-JP" sz="2000" kern="0" spc="-150" dirty="0">
              <a:solidFill>
                <a:schemeClr val="bg1"/>
              </a:solidFill>
              <a:latin typeface="HGP明朝E" panose="02020800000000000000" pitchFamily="18" charset="-128"/>
              <a:ea typeface="HGP明朝E" panose="02020800000000000000" pitchFamily="18" charset="-128"/>
              <a:cs typeface="DINPro"/>
            </a:endParaRPr>
          </a:p>
          <a:p>
            <a:pPr algn="ctr" defTabSz="914400"/>
            <a:r>
              <a:rPr kumimoji="0" lang="ja-JP" altLang="en-US" sz="2000" kern="0" spc="-150" dirty="0"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DINPro"/>
              </a:rPr>
              <a:t>可能</a:t>
            </a:r>
            <a:endParaRPr kumimoji="0" sz="2000" kern="0" spc="-150" dirty="0">
              <a:solidFill>
                <a:schemeClr val="bg1"/>
              </a:solidFill>
              <a:latin typeface="HGP明朝E" panose="02020800000000000000" pitchFamily="18" charset="-128"/>
              <a:ea typeface="HGP明朝E" panose="02020800000000000000" pitchFamily="18" charset="-128"/>
              <a:cs typeface="DINPro"/>
            </a:endParaRPr>
          </a:p>
        </p:txBody>
      </p:sp>
      <p:sp>
        <p:nvSpPr>
          <p:cNvPr id="119" name="object 4">
            <a:extLst>
              <a:ext uri="{FF2B5EF4-FFF2-40B4-BE49-F238E27FC236}">
                <a16:creationId xmlns:a16="http://schemas.microsoft.com/office/drawing/2014/main" id="{BF8D273E-1818-F51F-27C7-3B13BC422D07}"/>
              </a:ext>
            </a:extLst>
          </p:cNvPr>
          <p:cNvSpPr txBox="1"/>
          <p:nvPr/>
        </p:nvSpPr>
        <p:spPr>
          <a:xfrm>
            <a:off x="4960802" y="470115"/>
            <a:ext cx="2769989" cy="4117857"/>
          </a:xfrm>
          <a:prstGeom prst="rect">
            <a:avLst/>
          </a:prstGeom>
        </p:spPr>
        <p:txBody>
          <a:bodyPr vert="eaVert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4000" kern="0" spc="300" dirty="0">
                <a:solidFill>
                  <a:schemeClr val="bg2">
                    <a:lumMod val="25000"/>
                  </a:schemeClr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DINPro"/>
              </a:rPr>
              <a:t>贈り物のことなら</a:t>
            </a:r>
            <a:endParaRPr kumimoji="0" lang="en-US" altLang="ja-JP" sz="4000" kern="0" spc="300" dirty="0">
              <a:solidFill>
                <a:schemeClr val="bg2">
                  <a:lumMod val="25000"/>
                </a:schemeClr>
              </a:solidFill>
              <a:latin typeface="HGP明朝E" panose="02020800000000000000" pitchFamily="18" charset="-128"/>
              <a:ea typeface="HGP明朝E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4000" kern="0" spc="300" dirty="0">
                <a:solidFill>
                  <a:schemeClr val="bg2">
                    <a:lumMod val="25000"/>
                  </a:schemeClr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DINPro"/>
              </a:rPr>
              <a:t>漬物明日来を</a:t>
            </a:r>
            <a:endParaRPr kumimoji="0" lang="en-US" altLang="ja-JP" sz="4000" kern="0" spc="300" dirty="0">
              <a:solidFill>
                <a:schemeClr val="bg2">
                  <a:lumMod val="25000"/>
                </a:schemeClr>
              </a:solidFill>
              <a:latin typeface="HGP明朝E" panose="02020800000000000000" pitchFamily="18" charset="-128"/>
              <a:ea typeface="HGP明朝E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4000" kern="0" spc="300" dirty="0">
                <a:solidFill>
                  <a:schemeClr val="bg2">
                    <a:lumMod val="25000"/>
                  </a:schemeClr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DINPro"/>
              </a:rPr>
              <a:t>ご用命ください。</a:t>
            </a:r>
            <a:endParaRPr kumimoji="0" sz="4000" kern="0" spc="300" dirty="0">
              <a:solidFill>
                <a:schemeClr val="bg2">
                  <a:lumMod val="25000"/>
                </a:schemeClr>
              </a:solidFill>
              <a:latin typeface="HGP明朝E" panose="02020800000000000000" pitchFamily="18" charset="-128"/>
              <a:ea typeface="HGP明朝E" panose="02020800000000000000" pitchFamily="18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510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HGP明朝E</vt:lpstr>
      <vt:lpstr>HG丸ｺﾞｼｯｸM-PRO</vt:lpstr>
      <vt:lpstr>UD デジタル 教科書体 NP-B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2022-07-05T05:41:25Z</dcterms:modified>
</cp:coreProperties>
</file>