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85C2"/>
    <a:srgbClr val="FF99CC"/>
    <a:srgbClr val="A50021"/>
    <a:srgbClr val="663300"/>
    <a:srgbClr val="CC0000"/>
    <a:srgbClr val="FFFF66"/>
    <a:srgbClr val="FFDA3B"/>
    <a:srgbClr val="000070"/>
    <a:srgbClr val="000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2587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4F43C2CC-57E1-0841-AC60-60C488B9F4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図 10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63A40249-EEC7-10D5-68D2-13D0898FBD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図 122" descr="白いバックグラウンドの前に並んでいる&#10;&#10;低い精度で自動的に生成された説明">
            <a:extLst>
              <a:ext uri="{FF2B5EF4-FFF2-40B4-BE49-F238E27FC236}">
                <a16:creationId xmlns:a16="http://schemas.microsoft.com/office/drawing/2014/main" id="{DE02BDE1-F8F9-5621-6915-6FD0A3EA6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74" y="3240382"/>
            <a:ext cx="1706883" cy="1706883"/>
          </a:xfrm>
          <a:prstGeom prst="rect">
            <a:avLst/>
          </a:prstGeom>
        </p:spPr>
      </p:pic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474237" y="9202223"/>
            <a:ext cx="3321969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3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学習塾 明日来</a:t>
            </a:r>
            <a:endParaRPr kumimoji="0" sz="36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3744711" y="9113359"/>
            <a:ext cx="1598863" cy="6864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b="1" kern="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〒</a:t>
            </a:r>
            <a:r>
              <a:rPr kumimoji="0" lang="en-US" altLang="ja-JP" sz="1000" b="1" kern="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120-0000</a:t>
            </a:r>
            <a:r>
              <a:rPr kumimoji="0" lang="ja-JP" altLang="en-US" sz="1000" b="1" kern="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　</a:t>
            </a:r>
            <a:endParaRPr kumimoji="0" lang="en-US" altLang="ja-JP" sz="1000" b="1" kern="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000" b="1" kern="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●●市○○町●●●●●●</a:t>
            </a:r>
            <a:endParaRPr kumimoji="0" lang="en-US" altLang="ja-JP" sz="1000" b="1" kern="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en-US" altLang="ja-JP" sz="1000" b="1" kern="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FAX.03-1234-5678</a:t>
            </a:r>
            <a:endParaRPr kumimoji="0" sz="1000" b="1" kern="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3744711" y="10082770"/>
            <a:ext cx="2164083" cy="22474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1000" b="1" kern="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https://www.xxxx.xxxxx.com</a:t>
            </a:r>
            <a:endParaRPr kumimoji="0" sz="1000" b="1" kern="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B1B47E65-948B-D258-16A6-630BF910F274}"/>
              </a:ext>
            </a:extLst>
          </p:cNvPr>
          <p:cNvGrpSpPr/>
          <p:nvPr/>
        </p:nvGrpSpPr>
        <p:grpSpPr>
          <a:xfrm>
            <a:off x="3744711" y="9852246"/>
            <a:ext cx="1892812" cy="275640"/>
            <a:chOff x="5488014" y="10161958"/>
            <a:chExt cx="1892812" cy="275640"/>
          </a:xfrm>
        </p:grpSpPr>
        <p:pic>
          <p:nvPicPr>
            <p:cNvPr id="41" name="図 40" descr="図形, 四角形&#10;&#10;自動的に生成された説明">
              <a:extLst>
                <a:ext uri="{FF2B5EF4-FFF2-40B4-BE49-F238E27FC236}">
                  <a16:creationId xmlns:a16="http://schemas.microsoft.com/office/drawing/2014/main" id="{36703610-2204-2414-0802-54F5BEB52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8014" y="10184613"/>
              <a:ext cx="1892812" cy="252985"/>
            </a:xfrm>
            <a:prstGeom prst="rect">
              <a:avLst/>
            </a:prstGeom>
          </p:spPr>
        </p:pic>
        <p:sp>
          <p:nvSpPr>
            <p:cNvPr id="114" name="object 4">
              <a:extLst>
                <a:ext uri="{FF2B5EF4-FFF2-40B4-BE49-F238E27FC236}">
                  <a16:creationId xmlns:a16="http://schemas.microsoft.com/office/drawing/2014/main" id="{F7EA6A95-017C-02D4-FD16-C515E82E1101}"/>
                </a:ext>
              </a:extLst>
            </p:cNvPr>
            <p:cNvSpPr txBox="1"/>
            <p:nvPr/>
          </p:nvSpPr>
          <p:spPr>
            <a:xfrm>
              <a:off x="5756208" y="10161958"/>
              <a:ext cx="878342" cy="224741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1000" b="1" kern="0" dirty="0">
                  <a:solidFill>
                    <a:schemeClr val="bg2">
                      <a:lumMod val="25000"/>
                    </a:schemeClr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  <a:cs typeface="DINPro"/>
                </a:rPr>
                <a:t>学習塾 明日来</a:t>
              </a:r>
              <a:endParaRPr kumimoji="0" sz="1000" b="1" kern="0" dirty="0">
                <a:solidFill>
                  <a:schemeClr val="bg2">
                    <a:lumMod val="2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endParaRPr>
            </a:p>
          </p:txBody>
        </p:sp>
      </p:grpSp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5343574" y="3634386"/>
            <a:ext cx="1798729" cy="8962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体験授業</a:t>
            </a:r>
            <a:endParaRPr kumimoji="0" lang="en-US" altLang="ja-JP" sz="2000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2000" kern="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DINPro"/>
              </a:rPr>
              <a:t>実施中！</a:t>
            </a:r>
            <a:endParaRPr kumimoji="0" sz="2000" kern="0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DINPro"/>
            </a:endParaRPr>
          </a:p>
        </p:txBody>
      </p:sp>
      <p:pic>
        <p:nvPicPr>
          <p:cNvPr id="121" name="図 120" descr="QR コード&#10;&#10;自動的に生成された説明">
            <a:extLst>
              <a:ext uri="{FF2B5EF4-FFF2-40B4-BE49-F238E27FC236}">
                <a16:creationId xmlns:a16="http://schemas.microsoft.com/office/drawing/2014/main" id="{6D54075D-29AC-7B81-38EC-128F85845F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57" y="3248911"/>
            <a:ext cx="4425705" cy="1935484"/>
          </a:xfrm>
          <a:prstGeom prst="rect">
            <a:avLst/>
          </a:prstGeom>
        </p:spPr>
      </p:pic>
      <p:pic>
        <p:nvPicPr>
          <p:cNvPr id="125" name="図 124" descr="図形, 正方形&#10;&#10;自動的に生成された説明">
            <a:extLst>
              <a:ext uri="{FF2B5EF4-FFF2-40B4-BE49-F238E27FC236}">
                <a16:creationId xmlns:a16="http://schemas.microsoft.com/office/drawing/2014/main" id="{4E291519-5AB3-BE50-F811-7B9D2C30AE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000" y="9104849"/>
            <a:ext cx="1286259" cy="1188722"/>
          </a:xfrm>
          <a:prstGeom prst="rect">
            <a:avLst/>
          </a:prstGeom>
        </p:spPr>
      </p:pic>
      <p:sp>
        <p:nvSpPr>
          <p:cNvPr id="126" name="object 4">
            <a:extLst>
              <a:ext uri="{FF2B5EF4-FFF2-40B4-BE49-F238E27FC236}">
                <a16:creationId xmlns:a16="http://schemas.microsoft.com/office/drawing/2014/main" id="{EF465978-E165-ECDA-9694-C78D9EC47846}"/>
              </a:ext>
            </a:extLst>
          </p:cNvPr>
          <p:cNvSpPr txBox="1"/>
          <p:nvPr/>
        </p:nvSpPr>
        <p:spPr>
          <a:xfrm>
            <a:off x="504563" y="9764376"/>
            <a:ext cx="3321969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400" b="1" kern="0" spc="-150" dirty="0">
                <a:solidFill>
                  <a:srgbClr val="A5002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TEL.03-1234-5678</a:t>
            </a:r>
            <a:endParaRPr kumimoji="0" sz="2400" b="1" kern="0" spc="-150" dirty="0">
              <a:solidFill>
                <a:srgbClr val="A5002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7" name="object 4">
            <a:extLst>
              <a:ext uri="{FF2B5EF4-FFF2-40B4-BE49-F238E27FC236}">
                <a16:creationId xmlns:a16="http://schemas.microsoft.com/office/drawing/2014/main" id="{C5D3C8F2-C8F0-5C84-CF67-D72DE6AA9AD8}"/>
              </a:ext>
            </a:extLst>
          </p:cNvPr>
          <p:cNvSpPr txBox="1"/>
          <p:nvPr/>
        </p:nvSpPr>
        <p:spPr>
          <a:xfrm>
            <a:off x="1577670" y="5436226"/>
            <a:ext cx="4868459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対象：小学１年生～高校３年生</a:t>
            </a:r>
            <a:endParaRPr kumimoji="0" lang="en-US" altLang="ja-JP" sz="2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8" name="object 4">
            <a:extLst>
              <a:ext uri="{FF2B5EF4-FFF2-40B4-BE49-F238E27FC236}">
                <a16:creationId xmlns:a16="http://schemas.microsoft.com/office/drawing/2014/main" id="{28F2F15F-F2E8-CA6D-8EDD-A26A119A4D5F}"/>
              </a:ext>
            </a:extLst>
          </p:cNvPr>
          <p:cNvSpPr txBox="1"/>
          <p:nvPr/>
        </p:nvSpPr>
        <p:spPr>
          <a:xfrm>
            <a:off x="1633388" y="8571923"/>
            <a:ext cx="4868459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お気軽にお問い合わせください</a:t>
            </a:r>
            <a:endParaRPr kumimoji="0" lang="en-US" altLang="ja-JP" sz="2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9" name="object 4">
            <a:extLst>
              <a:ext uri="{FF2B5EF4-FFF2-40B4-BE49-F238E27FC236}">
                <a16:creationId xmlns:a16="http://schemas.microsoft.com/office/drawing/2014/main" id="{9C5FB2B1-09DE-91DA-D608-732714595FE0}"/>
              </a:ext>
            </a:extLst>
          </p:cNvPr>
          <p:cNvSpPr txBox="1"/>
          <p:nvPr/>
        </p:nvSpPr>
        <p:spPr>
          <a:xfrm>
            <a:off x="1577670" y="6039956"/>
            <a:ext cx="4868459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800" b="1" kern="0" dirty="0">
                <a:solidFill>
                  <a:srgbClr val="FF669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当塾の夏期講習の特長</a:t>
            </a:r>
            <a:endParaRPr kumimoji="0" lang="en-US" altLang="ja-JP" sz="2800" b="1" kern="0" dirty="0">
              <a:solidFill>
                <a:srgbClr val="FF6699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0" name="object 4">
            <a:extLst>
              <a:ext uri="{FF2B5EF4-FFF2-40B4-BE49-F238E27FC236}">
                <a16:creationId xmlns:a16="http://schemas.microsoft.com/office/drawing/2014/main" id="{2B6183C6-9955-86FD-2D3E-F52CDCB819D4}"/>
              </a:ext>
            </a:extLst>
          </p:cNvPr>
          <p:cNvSpPr txBox="1"/>
          <p:nvPr/>
        </p:nvSpPr>
        <p:spPr>
          <a:xfrm>
            <a:off x="923010" y="6643686"/>
            <a:ext cx="1420755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特長①</a:t>
            </a:r>
            <a:endParaRPr kumimoji="0" lang="en-US" altLang="ja-JP" sz="1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1" name="object 4">
            <a:extLst>
              <a:ext uri="{FF2B5EF4-FFF2-40B4-BE49-F238E27FC236}">
                <a16:creationId xmlns:a16="http://schemas.microsoft.com/office/drawing/2014/main" id="{A1C3C2D3-147C-0396-C669-EA5401B7FB37}"/>
              </a:ext>
            </a:extLst>
          </p:cNvPr>
          <p:cNvSpPr txBox="1"/>
          <p:nvPr/>
        </p:nvSpPr>
        <p:spPr>
          <a:xfrm>
            <a:off x="3208903" y="6616716"/>
            <a:ext cx="1420755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特長②</a:t>
            </a:r>
            <a:endParaRPr kumimoji="0" lang="en-US" altLang="ja-JP" sz="1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2" name="object 4">
            <a:extLst>
              <a:ext uri="{FF2B5EF4-FFF2-40B4-BE49-F238E27FC236}">
                <a16:creationId xmlns:a16="http://schemas.microsoft.com/office/drawing/2014/main" id="{E6531DED-DA64-938A-E27F-FAE0FD1AE7D0}"/>
              </a:ext>
            </a:extLst>
          </p:cNvPr>
          <p:cNvSpPr txBox="1"/>
          <p:nvPr/>
        </p:nvSpPr>
        <p:spPr>
          <a:xfrm>
            <a:off x="5444093" y="6618161"/>
            <a:ext cx="1420755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特長③</a:t>
            </a:r>
            <a:endParaRPr kumimoji="0" lang="en-US" altLang="ja-JP" sz="1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3" name="object 4">
            <a:extLst>
              <a:ext uri="{FF2B5EF4-FFF2-40B4-BE49-F238E27FC236}">
                <a16:creationId xmlns:a16="http://schemas.microsoft.com/office/drawing/2014/main" id="{31A3918A-3497-4F13-E155-CFFEA15E7094}"/>
              </a:ext>
            </a:extLst>
          </p:cNvPr>
          <p:cNvSpPr txBox="1"/>
          <p:nvPr/>
        </p:nvSpPr>
        <p:spPr>
          <a:xfrm>
            <a:off x="492641" y="7109893"/>
            <a:ext cx="2281492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キャンセル時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振替可能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4" name="object 4">
            <a:extLst>
              <a:ext uri="{FF2B5EF4-FFF2-40B4-BE49-F238E27FC236}">
                <a16:creationId xmlns:a16="http://schemas.microsoft.com/office/drawing/2014/main" id="{CEB56649-2864-38BB-8F55-84C0DD8821DA}"/>
              </a:ext>
            </a:extLst>
          </p:cNvPr>
          <p:cNvSpPr txBox="1"/>
          <p:nvPr/>
        </p:nvSpPr>
        <p:spPr>
          <a:xfrm>
            <a:off x="2747041" y="7099970"/>
            <a:ext cx="2281492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外部生も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受講可能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5" name="object 4">
            <a:extLst>
              <a:ext uri="{FF2B5EF4-FFF2-40B4-BE49-F238E27FC236}">
                <a16:creationId xmlns:a16="http://schemas.microsoft.com/office/drawing/2014/main" id="{AEF68DC0-9B24-0827-2294-CC28B2B980AB}"/>
              </a:ext>
            </a:extLst>
          </p:cNvPr>
          <p:cNvSpPr txBox="1"/>
          <p:nvPr/>
        </p:nvSpPr>
        <p:spPr>
          <a:xfrm>
            <a:off x="5001443" y="7069595"/>
            <a:ext cx="2281492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単元別に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講座を用意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6" name="object 4">
            <a:extLst>
              <a:ext uri="{FF2B5EF4-FFF2-40B4-BE49-F238E27FC236}">
                <a16:creationId xmlns:a16="http://schemas.microsoft.com/office/drawing/2014/main" id="{6BC5391F-ADDE-648E-CB2E-BC41C29CD455}"/>
              </a:ext>
            </a:extLst>
          </p:cNvPr>
          <p:cNvSpPr txBox="1"/>
          <p:nvPr/>
        </p:nvSpPr>
        <p:spPr>
          <a:xfrm>
            <a:off x="633002" y="8002474"/>
            <a:ext cx="6572556" cy="4582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お盆期間中のお休み期間を挟んで、前半と後半に分かれています。部活などで欠席となる場合も振替が可能です。</a:t>
            </a:r>
            <a:endParaRPr kumimoji="0" lang="en-US" altLang="ja-JP" sz="105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05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お気軽にお問い合わせください。</a:t>
            </a:r>
            <a:endParaRPr kumimoji="0" lang="en-US" altLang="ja-JP" sz="105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215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UD デジタル 教科書体 NP-B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2022-07-05T06:10:10Z</dcterms:modified>
</cp:coreProperties>
</file>