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050"/>
    <a:srgbClr val="009900"/>
    <a:srgbClr val="FF2F2F"/>
    <a:srgbClr val="7F9ED7"/>
    <a:srgbClr val="FCEA04"/>
    <a:srgbClr val="6A8ED0"/>
    <a:srgbClr val="663300"/>
    <a:srgbClr val="FFFF66"/>
    <a:srgbClr val="000070"/>
    <a:srgbClr val="00009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7313" autoAdjust="0"/>
    <p:restoredTop sz="94660"/>
  </p:normalViewPr>
  <p:slideViewPr>
    <p:cSldViewPr snapToGrid="0">
      <p:cViewPr varScale="1">
        <p:scale>
          <a:sx n="53" d="100"/>
          <a:sy n="53" d="100"/>
        </p:scale>
        <p:origin x="3144" y="53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2022/7/1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部屋, カーテン が含まれている画像&#10;&#10;自動的に生成された説明">
            <a:extLst>
              <a:ext uri="{FF2B5EF4-FFF2-40B4-BE49-F238E27FC236}">
                <a16:creationId xmlns:a16="http://schemas.microsoft.com/office/drawing/2014/main" id="{24D23151-DE40-47DA-918B-A67AFDE7AD30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2121"/>
            <a:ext cx="7775575" cy="109034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4691424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4FAED384-BDD9-9CF8-1F8B-9C37D61BB1BB}"/>
              </a:ext>
            </a:extLst>
          </p:cNvPr>
          <p:cNvSpPr/>
          <p:nvPr/>
        </p:nvSpPr>
        <p:spPr>
          <a:xfrm>
            <a:off x="465836" y="5371350"/>
            <a:ext cx="2416771" cy="4001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2000" spc="-150" dirty="0">
                <a:ln w="0">
                  <a:noFill/>
                </a:ln>
                <a:solidFill>
                  <a:schemeClr val="accent2">
                    <a:lumMod val="7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１泊３食体験付き！</a:t>
            </a:r>
            <a:endParaRPr lang="en-US" altLang="ja-JP" sz="2000" b="0" cap="none" spc="-150" dirty="0">
              <a:ln w="0">
                <a:noFill/>
              </a:ln>
              <a:solidFill>
                <a:schemeClr val="accent2">
                  <a:lumMod val="7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486A7F4F-CF74-D450-621F-F6F6FC9E6684}"/>
              </a:ext>
            </a:extLst>
          </p:cNvPr>
          <p:cNvSpPr/>
          <p:nvPr/>
        </p:nvSpPr>
        <p:spPr>
          <a:xfrm>
            <a:off x="3107371" y="580516"/>
            <a:ext cx="1292662" cy="2420584"/>
          </a:xfrm>
          <a:prstGeom prst="rect">
            <a:avLst/>
          </a:prstGeom>
          <a:noFill/>
        </p:spPr>
        <p:txBody>
          <a:bodyPr vert="eaVert" wrap="square" lIns="91440" tIns="45720" rIns="91440" bIns="45720">
            <a:spAutoFit/>
          </a:bodyPr>
          <a:lstStyle/>
          <a:p>
            <a:pPr algn="ctr"/>
            <a:r>
              <a:rPr lang="ja-JP" altLang="en-US" sz="3600" b="0" cap="none" spc="0" dirty="0">
                <a:ln w="0"/>
                <a:solidFill>
                  <a:schemeClr val="accent5">
                    <a:lumMod val="75000"/>
                  </a:schemeClr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HGP明朝E" panose="02020800000000000000" pitchFamily="18" charset="-128"/>
                <a:ea typeface="HGP明朝E" panose="02020800000000000000" pitchFamily="18" charset="-128"/>
              </a:rPr>
              <a:t>夏休み！</a:t>
            </a:r>
            <a:endParaRPr lang="en-US" altLang="ja-JP" sz="3600" b="0" cap="none" spc="0" dirty="0">
              <a:ln w="0"/>
              <a:solidFill>
                <a:schemeClr val="accent5">
                  <a:lumMod val="75000"/>
                </a:schemeClr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HGP明朝E" panose="02020800000000000000" pitchFamily="18" charset="-128"/>
              <a:ea typeface="HGP明朝E" panose="02020800000000000000" pitchFamily="18" charset="-128"/>
            </a:endParaRPr>
          </a:p>
          <a:p>
            <a:pPr algn="ctr"/>
            <a:r>
              <a:rPr lang="ja-JP" altLang="en-US" sz="3600" dirty="0">
                <a:ln w="0"/>
                <a:solidFill>
                  <a:schemeClr val="accent5">
                    <a:lumMod val="75000"/>
                  </a:schemeClr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HGP明朝E" panose="02020800000000000000" pitchFamily="18" charset="-128"/>
                <a:ea typeface="HGP明朝E" panose="02020800000000000000" pitchFamily="18" charset="-128"/>
              </a:rPr>
              <a:t>ドキドキ</a:t>
            </a:r>
            <a:endParaRPr lang="ja-JP" altLang="en-US" sz="3600" b="0" cap="none" spc="0" dirty="0">
              <a:ln w="0"/>
              <a:solidFill>
                <a:schemeClr val="accent5">
                  <a:lumMod val="75000"/>
                </a:schemeClr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HGP明朝E" panose="02020800000000000000" pitchFamily="18" charset="-128"/>
              <a:ea typeface="HGP明朝E" panose="02020800000000000000" pitchFamily="18" charset="-128"/>
            </a:endParaRP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C85A350C-054A-FE35-CFC6-8BB03112A90F}"/>
              </a:ext>
            </a:extLst>
          </p:cNvPr>
          <p:cNvSpPr/>
          <p:nvPr/>
        </p:nvSpPr>
        <p:spPr>
          <a:xfrm>
            <a:off x="2908767" y="2649087"/>
            <a:ext cx="1877437" cy="6283572"/>
          </a:xfrm>
          <a:prstGeom prst="rect">
            <a:avLst/>
          </a:prstGeom>
          <a:noFill/>
        </p:spPr>
        <p:txBody>
          <a:bodyPr vert="eaVert" wrap="square" lIns="91440" tIns="45720" rIns="91440" bIns="45720">
            <a:spAutoFit/>
          </a:bodyPr>
          <a:lstStyle/>
          <a:p>
            <a:pPr algn="ctr"/>
            <a:r>
              <a:rPr lang="ja-JP" altLang="en-US" sz="11000" b="0" cap="none" spc="0" dirty="0">
                <a:ln w="0"/>
                <a:solidFill>
                  <a:schemeClr val="accent5">
                    <a:lumMod val="75000"/>
                  </a:schemeClr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HGS創英角ｺﾞｼｯｸUB" panose="020B0A00000000000000" pitchFamily="50" charset="-128"/>
                <a:ea typeface="HGS創英角ｺﾞｼｯｸUB" panose="020B0A00000000000000" pitchFamily="50" charset="-128"/>
              </a:rPr>
              <a:t>体験教室</a:t>
            </a:r>
          </a:p>
        </p:txBody>
      </p:sp>
      <p:pic>
        <p:nvPicPr>
          <p:cNvPr id="28" name="図 27" descr="図形, 四角形&#10;&#10;自動的に生成された説明">
            <a:extLst>
              <a:ext uri="{FF2B5EF4-FFF2-40B4-BE49-F238E27FC236}">
                <a16:creationId xmlns:a16="http://schemas.microsoft.com/office/drawing/2014/main" id="{BB2E5FA3-340B-C893-24FF-ABB84BF043C6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0384" y="1121970"/>
            <a:ext cx="1947676" cy="256033"/>
          </a:xfrm>
          <a:prstGeom prst="rect">
            <a:avLst/>
          </a:prstGeom>
        </p:spPr>
      </p:pic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046993F-CA73-9835-30EB-CA6778A1C237}"/>
              </a:ext>
            </a:extLst>
          </p:cNvPr>
          <p:cNvSpPr/>
          <p:nvPr/>
        </p:nvSpPr>
        <p:spPr>
          <a:xfrm>
            <a:off x="1290060" y="1023009"/>
            <a:ext cx="1012442" cy="40286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500" b="0" cap="none" spc="0" dirty="0">
                <a:ln w="0">
                  <a:noFill/>
                </a:ln>
                <a:solidFill>
                  <a:schemeClr val="bg1"/>
                </a:solidFill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期　間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599D22D7-3E0A-2B5C-2B34-1C0DB1648B6E}"/>
              </a:ext>
            </a:extLst>
          </p:cNvPr>
          <p:cNvSpPr/>
          <p:nvPr/>
        </p:nvSpPr>
        <p:spPr>
          <a:xfrm>
            <a:off x="587307" y="1485315"/>
            <a:ext cx="2635605" cy="44287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800" b="1" cap="none" dirty="0">
                <a:ln w="0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7/10</a:t>
            </a:r>
            <a:r>
              <a:rPr lang="ja-JP" altLang="en-US" sz="1800" b="1" cap="none" dirty="0">
                <a:ln w="0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（土）～</a:t>
            </a:r>
            <a:r>
              <a:rPr lang="en-US" altLang="ja-JP" sz="1800" b="1" cap="none" dirty="0">
                <a:ln w="0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11</a:t>
            </a:r>
            <a:r>
              <a:rPr lang="ja-JP" altLang="en-US" sz="1800" b="1" cap="none" dirty="0">
                <a:ln w="0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日（日）</a:t>
            </a:r>
          </a:p>
        </p:txBody>
      </p:sp>
      <p:pic>
        <p:nvPicPr>
          <p:cNvPr id="30" name="図 29" descr="図形, 四角形&#10;&#10;自動的に生成された説明">
            <a:extLst>
              <a:ext uri="{FF2B5EF4-FFF2-40B4-BE49-F238E27FC236}">
                <a16:creationId xmlns:a16="http://schemas.microsoft.com/office/drawing/2014/main" id="{6A7C97B1-B678-C4DE-A949-7FCA95652947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0384" y="2129526"/>
            <a:ext cx="1947676" cy="256033"/>
          </a:xfrm>
          <a:prstGeom prst="rect">
            <a:avLst/>
          </a:prstGeom>
        </p:spPr>
      </p:pic>
      <p:pic>
        <p:nvPicPr>
          <p:cNvPr id="31" name="図 30" descr="図形, 四角形&#10;&#10;自動的に生成された説明">
            <a:extLst>
              <a:ext uri="{FF2B5EF4-FFF2-40B4-BE49-F238E27FC236}">
                <a16:creationId xmlns:a16="http://schemas.microsoft.com/office/drawing/2014/main" id="{EB765F07-F13C-536D-753E-2D51038A71EE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0237" y="3645131"/>
            <a:ext cx="1947676" cy="256033"/>
          </a:xfrm>
          <a:prstGeom prst="rect">
            <a:avLst/>
          </a:prstGeom>
        </p:spPr>
      </p:pic>
      <p:pic>
        <p:nvPicPr>
          <p:cNvPr id="32" name="図 31" descr="図形, 四角形&#10;&#10;自動的に生成された説明">
            <a:extLst>
              <a:ext uri="{FF2B5EF4-FFF2-40B4-BE49-F238E27FC236}">
                <a16:creationId xmlns:a16="http://schemas.microsoft.com/office/drawing/2014/main" id="{1BFEB20F-CFA3-0F2B-8042-2F6BE4190456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0384" y="5064241"/>
            <a:ext cx="1947676" cy="256033"/>
          </a:xfrm>
          <a:prstGeom prst="rect">
            <a:avLst/>
          </a:prstGeom>
        </p:spPr>
      </p:pic>
      <p:pic>
        <p:nvPicPr>
          <p:cNvPr id="33" name="図 32" descr="図形, 四角形&#10;&#10;自動的に生成された説明">
            <a:extLst>
              <a:ext uri="{FF2B5EF4-FFF2-40B4-BE49-F238E27FC236}">
                <a16:creationId xmlns:a16="http://schemas.microsoft.com/office/drawing/2014/main" id="{6505E93B-222A-A297-ECF9-4A50E00C082C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88478" y="7354894"/>
            <a:ext cx="1947676" cy="256033"/>
          </a:xfrm>
          <a:prstGeom prst="rect">
            <a:avLst/>
          </a:prstGeom>
        </p:spPr>
      </p:pic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A7FA040B-0143-E166-C842-3FBCF5D67158}"/>
              </a:ext>
            </a:extLst>
          </p:cNvPr>
          <p:cNvSpPr/>
          <p:nvPr/>
        </p:nvSpPr>
        <p:spPr>
          <a:xfrm>
            <a:off x="1082614" y="7361017"/>
            <a:ext cx="1461991" cy="79348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3600" b="1" dirty="0">
                <a:ln w="0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6/10</a:t>
            </a:r>
            <a:endParaRPr lang="ja-JP" altLang="en-US" sz="3600" b="1" cap="none" dirty="0">
              <a:ln w="0">
                <a:solidFill>
                  <a:schemeClr val="tx1"/>
                </a:solidFill>
              </a:ln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11697D57-433B-6453-A613-22356954E382}"/>
              </a:ext>
            </a:extLst>
          </p:cNvPr>
          <p:cNvSpPr/>
          <p:nvPr/>
        </p:nvSpPr>
        <p:spPr>
          <a:xfrm>
            <a:off x="997071" y="7241030"/>
            <a:ext cx="1460508" cy="40286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500" b="0" cap="none" spc="0" dirty="0">
                <a:ln w="0">
                  <a:noFill/>
                </a:ln>
                <a:solidFill>
                  <a:schemeClr val="bg1"/>
                </a:solidFill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申込締め切り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BAF37DE1-0AC1-41A8-E605-F54B67CEE3C6}"/>
              </a:ext>
            </a:extLst>
          </p:cNvPr>
          <p:cNvSpPr/>
          <p:nvPr/>
        </p:nvSpPr>
        <p:spPr>
          <a:xfrm>
            <a:off x="1226560" y="2052087"/>
            <a:ext cx="1012442" cy="40286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500" dirty="0">
                <a:ln w="0">
                  <a:noFill/>
                </a:ln>
                <a:solidFill>
                  <a:schemeClr val="bg1"/>
                </a:solidFill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体験内容</a:t>
            </a:r>
            <a:endParaRPr lang="ja-JP" altLang="en-US" sz="1500" b="0" cap="none" spc="0" dirty="0">
              <a:ln w="0">
                <a:noFill/>
              </a:ln>
              <a:solidFill>
                <a:schemeClr val="bg1"/>
              </a:solidFill>
              <a:latin typeface="源ノ角ゴシック Code JP M" panose="020B0600000000000000" pitchFamily="34" charset="-128"/>
              <a:ea typeface="源ノ角ゴシック Code JP M" panose="020B0600000000000000" pitchFamily="34" charset="-128"/>
            </a:endParaRP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68EC8DB7-53C0-E651-8250-ED8E722E5B2C}"/>
              </a:ext>
            </a:extLst>
          </p:cNvPr>
          <p:cNvSpPr/>
          <p:nvPr/>
        </p:nvSpPr>
        <p:spPr>
          <a:xfrm>
            <a:off x="409523" y="2400113"/>
            <a:ext cx="2635605" cy="52322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1400" dirty="0">
                <a:ln w="0">
                  <a:solidFill>
                    <a:schemeClr val="tx1"/>
                  </a:solidFill>
                </a:ln>
                <a:latin typeface="游ゴシック" panose="020B0400000000000000" pitchFamily="50" charset="-128"/>
                <a:ea typeface="游ゴシック" panose="020B0400000000000000" pitchFamily="50" charset="-128"/>
              </a:rPr>
              <a:t>大自然のなかで</a:t>
            </a:r>
            <a:endParaRPr lang="en-US" altLang="ja-JP" sz="1400" dirty="0">
              <a:ln w="0">
                <a:solidFill>
                  <a:schemeClr val="tx1"/>
                </a:solidFill>
              </a:ln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algn="ctr"/>
            <a:r>
              <a:rPr lang="ja-JP" altLang="en-US" sz="1400" cap="none" dirty="0">
                <a:ln w="0">
                  <a:solidFill>
                    <a:schemeClr val="tx1"/>
                  </a:solidFill>
                </a:ln>
                <a:latin typeface="游ゴシック" panose="020B0400000000000000" pitchFamily="50" charset="-128"/>
                <a:ea typeface="游ゴシック" panose="020B0400000000000000" pitchFamily="50" charset="-128"/>
              </a:rPr>
              <a:t>思いっきり楽しもう！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8D71F41C-9F1F-42AB-2ED1-1F2418A3EC20}"/>
              </a:ext>
            </a:extLst>
          </p:cNvPr>
          <p:cNvSpPr/>
          <p:nvPr/>
        </p:nvSpPr>
        <p:spPr>
          <a:xfrm>
            <a:off x="712290" y="2919241"/>
            <a:ext cx="1923864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1800" cap="none" dirty="0">
                <a:ln w="0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田舎体験</a:t>
            </a:r>
            <a:endParaRPr lang="en-US" altLang="ja-JP" sz="1800" cap="none" dirty="0">
              <a:ln w="0">
                <a:solidFill>
                  <a:schemeClr val="tx1"/>
                </a:solidFill>
              </a:ln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lang="ja-JP" altLang="en-US" sz="1800" dirty="0">
                <a:ln w="0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ファミリープラン</a:t>
            </a:r>
            <a:endParaRPr lang="ja-JP" altLang="en-US" sz="1800" cap="none" dirty="0">
              <a:ln w="0">
                <a:solidFill>
                  <a:schemeClr val="tx1"/>
                </a:solidFill>
              </a:ln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EEDAE9B1-8876-B327-9E52-D41AB78E0C06}"/>
              </a:ext>
            </a:extLst>
          </p:cNvPr>
          <p:cNvSpPr/>
          <p:nvPr/>
        </p:nvSpPr>
        <p:spPr>
          <a:xfrm>
            <a:off x="1168001" y="3537836"/>
            <a:ext cx="1012442" cy="40286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500" b="0" cap="none" spc="0" dirty="0">
                <a:ln w="0">
                  <a:noFill/>
                </a:ln>
                <a:solidFill>
                  <a:schemeClr val="bg1"/>
                </a:solidFill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宿泊施設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D71BBE0A-F4C5-E7F9-F4F7-40EA83AEB93B}"/>
              </a:ext>
            </a:extLst>
          </p:cNvPr>
          <p:cNvSpPr/>
          <p:nvPr/>
        </p:nvSpPr>
        <p:spPr>
          <a:xfrm>
            <a:off x="712290" y="3951030"/>
            <a:ext cx="1923864" cy="36933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1800" cap="none" dirty="0">
                <a:ln w="0">
                  <a:solidFill>
                    <a:schemeClr val="tx1"/>
                  </a:solidFill>
                </a:ln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旅館　明日来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5F3129BD-6555-F3F5-92DB-992BF2E9761B}"/>
              </a:ext>
            </a:extLst>
          </p:cNvPr>
          <p:cNvSpPr/>
          <p:nvPr/>
        </p:nvSpPr>
        <p:spPr>
          <a:xfrm>
            <a:off x="341343" y="4308486"/>
            <a:ext cx="2635605" cy="95410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1400" dirty="0">
                <a:ln w="0">
                  <a:solidFill>
                    <a:schemeClr val="tx1"/>
                  </a:solidFill>
                </a:ln>
                <a:latin typeface="游ゴシック" panose="020B0400000000000000" pitchFamily="50" charset="-128"/>
                <a:ea typeface="游ゴシック" panose="020B0400000000000000" pitchFamily="50" charset="-128"/>
              </a:rPr>
              <a:t>〒</a:t>
            </a:r>
            <a:r>
              <a:rPr lang="en-US" altLang="ja-JP" sz="1400" dirty="0">
                <a:ln w="0">
                  <a:solidFill>
                    <a:schemeClr val="tx1"/>
                  </a:solidFill>
                </a:ln>
                <a:latin typeface="游ゴシック" panose="020B0400000000000000" pitchFamily="50" charset="-128"/>
                <a:ea typeface="游ゴシック" panose="020B0400000000000000" pitchFamily="50" charset="-128"/>
              </a:rPr>
              <a:t>000-000</a:t>
            </a:r>
          </a:p>
          <a:p>
            <a:pPr algn="ctr"/>
            <a:r>
              <a:rPr lang="ja-JP" altLang="en-US" sz="1400" cap="none" dirty="0">
                <a:ln w="0">
                  <a:solidFill>
                    <a:schemeClr val="tx1"/>
                  </a:solidFill>
                </a:ln>
                <a:latin typeface="游ゴシック" panose="020B0400000000000000" pitchFamily="50" charset="-128"/>
                <a:ea typeface="游ゴシック" panose="020B0400000000000000" pitchFamily="50" charset="-128"/>
              </a:rPr>
              <a:t>〇〇県〇〇市</a:t>
            </a:r>
            <a:endParaRPr lang="en-US" altLang="ja-JP" sz="1400" cap="none" dirty="0">
              <a:ln w="0">
                <a:solidFill>
                  <a:schemeClr val="tx1"/>
                </a:solidFill>
              </a:ln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algn="ctr"/>
            <a:r>
              <a:rPr lang="ja-JP" altLang="en-US" sz="1400" dirty="0">
                <a:ln w="0">
                  <a:solidFill>
                    <a:schemeClr val="tx1"/>
                  </a:solidFill>
                </a:ln>
                <a:latin typeface="游ゴシック" panose="020B0400000000000000" pitchFamily="50" charset="-128"/>
                <a:ea typeface="游ゴシック" panose="020B0400000000000000" pitchFamily="50" charset="-128"/>
              </a:rPr>
              <a:t>〇〇〇〇〇〇〇〇〇〇〇〇</a:t>
            </a:r>
            <a:endParaRPr lang="ja-JP" altLang="en-US" sz="1400" cap="none" dirty="0">
              <a:ln w="0">
                <a:solidFill>
                  <a:schemeClr val="tx1"/>
                </a:solidFill>
              </a:ln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algn="ctr"/>
            <a:endParaRPr lang="ja-JP" altLang="en-US" sz="1400" cap="none" dirty="0">
              <a:ln w="0">
                <a:solidFill>
                  <a:schemeClr val="tx1"/>
                </a:solidFill>
              </a:ln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AC616C15-2BD8-E71A-8451-4F0FE667755F}"/>
              </a:ext>
            </a:extLst>
          </p:cNvPr>
          <p:cNvSpPr/>
          <p:nvPr/>
        </p:nvSpPr>
        <p:spPr>
          <a:xfrm>
            <a:off x="1226560" y="4960023"/>
            <a:ext cx="1012442" cy="40286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500" dirty="0">
                <a:ln w="0">
                  <a:noFill/>
                </a:ln>
                <a:solidFill>
                  <a:schemeClr val="bg1"/>
                </a:solidFill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参加費</a:t>
            </a:r>
            <a:endParaRPr lang="ja-JP" altLang="en-US" sz="1500" b="0" cap="none" spc="0" dirty="0">
              <a:ln w="0">
                <a:noFill/>
              </a:ln>
              <a:solidFill>
                <a:schemeClr val="bg1"/>
              </a:solidFill>
              <a:latin typeface="源ノ角ゴシック Code JP M" panose="020B0600000000000000" pitchFamily="34" charset="-128"/>
              <a:ea typeface="源ノ角ゴシック Code JP M" panose="020B0600000000000000" pitchFamily="34" charset="-128"/>
            </a:endParaRP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412B034D-83BD-1C1D-BA7B-1FEE5430E6A2}"/>
              </a:ext>
            </a:extLst>
          </p:cNvPr>
          <p:cNvSpPr/>
          <p:nvPr/>
        </p:nvSpPr>
        <p:spPr>
          <a:xfrm>
            <a:off x="505269" y="5604577"/>
            <a:ext cx="1460509" cy="135575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大人</a:t>
            </a:r>
            <a:r>
              <a:rPr lang="ja-JP" altLang="en-US" sz="10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（中学生以上）</a:t>
            </a:r>
            <a:endParaRPr lang="en-US" altLang="ja-JP" sz="1000" b="1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400" b="1" cap="none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子ども</a:t>
            </a:r>
            <a:r>
              <a:rPr lang="ja-JP" altLang="en-US" sz="1000" b="1" cap="none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（小学生）</a:t>
            </a:r>
            <a:endParaRPr lang="en-US" altLang="ja-JP" sz="1000" b="1" cap="none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３歳～５歳</a:t>
            </a:r>
            <a:endParaRPr lang="en-US" altLang="ja-JP" sz="1400" b="1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400" b="1" cap="none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３歳未満</a:t>
            </a:r>
            <a:endParaRPr lang="en-US" altLang="ja-JP" sz="1400" b="1" cap="none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D1500873-12A7-80DC-684A-35F2797E8B1D}"/>
              </a:ext>
            </a:extLst>
          </p:cNvPr>
          <p:cNvSpPr/>
          <p:nvPr/>
        </p:nvSpPr>
        <p:spPr>
          <a:xfrm>
            <a:off x="1686711" y="5634143"/>
            <a:ext cx="1460509" cy="135575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10,000</a:t>
            </a:r>
            <a:r>
              <a:rPr lang="ja-JP" altLang="en-US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円</a:t>
            </a:r>
            <a:r>
              <a:rPr lang="ja-JP" altLang="en-US" sz="10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（税別）</a:t>
            </a:r>
            <a:endParaRPr lang="en-US" altLang="ja-JP" sz="1000" b="1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 </a:t>
            </a:r>
            <a:r>
              <a:rPr lang="en-US" altLang="ja-JP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7,000</a:t>
            </a:r>
            <a:r>
              <a:rPr lang="ja-JP" altLang="en-US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円</a:t>
            </a:r>
            <a:r>
              <a:rPr lang="ja-JP" altLang="en-US" sz="10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（税別</a:t>
            </a:r>
            <a:r>
              <a:rPr lang="ja-JP" altLang="en-US" sz="1000" b="1" cap="none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）</a:t>
            </a:r>
            <a:endParaRPr lang="en-US" altLang="ja-JP" sz="1000" b="1" cap="none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 5,000</a:t>
            </a:r>
            <a:r>
              <a:rPr lang="ja-JP" altLang="en-US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円</a:t>
            </a:r>
            <a:r>
              <a:rPr lang="ja-JP" altLang="en-US" sz="10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（税別）</a:t>
            </a:r>
            <a:endParaRPr lang="en-US" altLang="ja-JP" sz="1000" b="1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 3,000</a:t>
            </a:r>
            <a:r>
              <a:rPr lang="ja-JP" altLang="en-US" sz="14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円</a:t>
            </a:r>
            <a:r>
              <a:rPr lang="ja-JP" altLang="en-US" sz="1000" b="1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（税別）</a:t>
            </a:r>
            <a:endParaRPr lang="en-US" altLang="ja-JP" sz="1000" b="1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A6E34EF5-7267-ACB9-354D-EC7CF8BD22E2}"/>
              </a:ext>
            </a:extLst>
          </p:cNvPr>
          <p:cNvSpPr/>
          <p:nvPr/>
        </p:nvSpPr>
        <p:spPr>
          <a:xfrm>
            <a:off x="516681" y="6962435"/>
            <a:ext cx="2313755" cy="40011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altLang="ja-JP" sz="1000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※</a:t>
            </a:r>
            <a:r>
              <a:rPr lang="ja-JP" altLang="en-US" sz="1000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お子様の参加には大人の付き添いが</a:t>
            </a:r>
            <a:endParaRPr lang="en-US" altLang="ja-JP" sz="1000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lang="ja-JP" altLang="en-US" sz="1000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必要となります。</a:t>
            </a:r>
            <a:endParaRPr lang="en-US" altLang="ja-JP" sz="1000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pic>
        <p:nvPicPr>
          <p:cNvPr id="47" name="図 46" descr="図形, 四角形&#10;&#10;自動的に生成された説明">
            <a:extLst>
              <a:ext uri="{FF2B5EF4-FFF2-40B4-BE49-F238E27FC236}">
                <a16:creationId xmlns:a16="http://schemas.microsoft.com/office/drawing/2014/main" id="{2AB5E197-54A1-CB60-762F-D11402F9D985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85337" y="3645131"/>
            <a:ext cx="1947676" cy="256033"/>
          </a:xfrm>
          <a:prstGeom prst="rect">
            <a:avLst/>
          </a:prstGeom>
        </p:spPr>
      </p:pic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BD928DF5-8826-555E-D538-DF519F738177}"/>
              </a:ext>
            </a:extLst>
          </p:cNvPr>
          <p:cNvSpPr/>
          <p:nvPr/>
        </p:nvSpPr>
        <p:spPr>
          <a:xfrm>
            <a:off x="5522840" y="3565572"/>
            <a:ext cx="1540446" cy="40286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500" b="0" cap="none" spc="0" dirty="0">
                <a:ln w="0">
                  <a:noFill/>
                </a:ln>
                <a:solidFill>
                  <a:schemeClr val="bg1"/>
                </a:solidFill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スケジュール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28273772-0046-F43D-BED0-D493FB716EEE}"/>
              </a:ext>
            </a:extLst>
          </p:cNvPr>
          <p:cNvSpPr/>
          <p:nvPr/>
        </p:nvSpPr>
        <p:spPr>
          <a:xfrm>
            <a:off x="5065851" y="4009907"/>
            <a:ext cx="974163" cy="36933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1800" b="1" spc="-300" dirty="0">
                <a:ln w="0">
                  <a:noFill/>
                </a:ln>
                <a:solidFill>
                  <a:schemeClr val="accent1">
                    <a:lumMod val="50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●１日目</a:t>
            </a:r>
            <a:endParaRPr lang="en-US" altLang="ja-JP" sz="1800" b="1" cap="none" spc="-300" dirty="0">
              <a:ln w="0">
                <a:noFill/>
              </a:ln>
              <a:solidFill>
                <a:schemeClr val="accent1">
                  <a:lumMod val="50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E6010E94-189E-8733-EF86-3CB78B6E443B}"/>
              </a:ext>
            </a:extLst>
          </p:cNvPr>
          <p:cNvSpPr/>
          <p:nvPr/>
        </p:nvSpPr>
        <p:spPr>
          <a:xfrm>
            <a:off x="5093526" y="4248821"/>
            <a:ext cx="2148794" cy="135575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400" b="1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12:00</a:t>
            </a:r>
            <a:r>
              <a:rPr lang="ja-JP" altLang="en-US" sz="1400" b="1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旅館集合</a:t>
            </a:r>
            <a:endParaRPr lang="en-US" altLang="ja-JP" sz="1400" b="1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400" b="1" cap="none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13:00</a:t>
            </a:r>
            <a:r>
              <a:rPr lang="ja-JP" altLang="en-US" sz="1400" b="1" cap="none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川遊び体験</a:t>
            </a:r>
            <a:endParaRPr lang="en-US" altLang="ja-JP" sz="1400" b="1" cap="none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400" b="1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15:00</a:t>
            </a:r>
            <a:r>
              <a:rPr lang="ja-JP" altLang="en-US" sz="1400" b="1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焼き魚のおやつ</a:t>
            </a:r>
            <a:endParaRPr lang="en-US" altLang="ja-JP" sz="1400" b="1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400" b="1" cap="none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18:00</a:t>
            </a:r>
            <a:r>
              <a:rPr lang="ja-JP" altLang="en-US" sz="1400" b="1" cap="none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夕食（</a:t>
            </a:r>
            <a:r>
              <a:rPr lang="en-US" altLang="ja-JP" sz="1400" b="1" cap="none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BBQ)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9A1AA125-1733-77C7-AB83-6AFEF9BF5E4C}"/>
              </a:ext>
            </a:extLst>
          </p:cNvPr>
          <p:cNvSpPr/>
          <p:nvPr/>
        </p:nvSpPr>
        <p:spPr>
          <a:xfrm>
            <a:off x="5034097" y="5646631"/>
            <a:ext cx="974163" cy="36933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1800" b="1" spc="-300" dirty="0">
                <a:ln w="0">
                  <a:noFill/>
                </a:ln>
                <a:solidFill>
                  <a:schemeClr val="accent1">
                    <a:lumMod val="50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●２日目</a:t>
            </a:r>
            <a:endParaRPr lang="en-US" altLang="ja-JP" sz="1800" b="1" cap="none" spc="-300" dirty="0">
              <a:ln w="0">
                <a:noFill/>
              </a:ln>
              <a:solidFill>
                <a:schemeClr val="accent1">
                  <a:lumMod val="50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0AE1358-ABB1-9B45-09B5-E5152FC4A436}"/>
              </a:ext>
            </a:extLst>
          </p:cNvPr>
          <p:cNvSpPr/>
          <p:nvPr/>
        </p:nvSpPr>
        <p:spPr>
          <a:xfrm>
            <a:off x="5103618" y="5892748"/>
            <a:ext cx="2148794" cy="135575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400" b="1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08:00</a:t>
            </a:r>
            <a:r>
              <a:rPr lang="ja-JP" altLang="en-US" sz="1400" b="1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朝食</a:t>
            </a:r>
            <a:endParaRPr lang="en-US" altLang="ja-JP" sz="1400" b="1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400" b="1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09</a:t>
            </a:r>
            <a:r>
              <a:rPr lang="en-US" altLang="ja-JP" sz="1400" b="1" cap="none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:00</a:t>
            </a:r>
            <a:r>
              <a:rPr lang="ja-JP" altLang="en-US" sz="1400" b="1" cap="none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</a:t>
            </a:r>
            <a:r>
              <a:rPr lang="ja-JP" altLang="en-US" sz="1400" b="1" cap="none" spc="-30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ジャガイモ堀り体験</a:t>
            </a:r>
            <a:r>
              <a:rPr lang="en-US" altLang="ja-JP" sz="1400" b="1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10:00</a:t>
            </a:r>
            <a:r>
              <a:rPr lang="ja-JP" altLang="en-US" sz="1400" b="1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カブトムシ捕り</a:t>
            </a:r>
            <a:endParaRPr lang="en-US" altLang="ja-JP" sz="1400" b="1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>
              <a:lnSpc>
                <a:spcPct val="150000"/>
              </a:lnSpc>
            </a:pPr>
            <a:r>
              <a:rPr lang="en-US" altLang="ja-JP" sz="1400" b="1" cap="none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12:00</a:t>
            </a:r>
            <a:r>
              <a:rPr lang="ja-JP" altLang="en-US" sz="1400" b="1" cap="none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昼食</a:t>
            </a:r>
            <a:endParaRPr lang="en-US" altLang="ja-JP" sz="1400" b="1" cap="none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C6F5DC92-9FF0-0F85-04C9-A22B897E6964}"/>
              </a:ext>
            </a:extLst>
          </p:cNvPr>
          <p:cNvSpPr/>
          <p:nvPr/>
        </p:nvSpPr>
        <p:spPr>
          <a:xfrm>
            <a:off x="4956823" y="7230880"/>
            <a:ext cx="2443855" cy="36933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altLang="ja-JP" sz="900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※</a:t>
            </a:r>
            <a:r>
              <a:rPr lang="ja-JP" altLang="en-US" sz="900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都合により時間が変更となる場合があります。</a:t>
            </a:r>
            <a:endParaRPr lang="en-US" altLang="ja-JP" sz="900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lang="en-US" altLang="ja-JP" sz="900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※</a:t>
            </a:r>
            <a:r>
              <a:rPr lang="ja-JP" altLang="en-US" sz="900" spc="-150" dirty="0">
                <a:ln w="0">
                  <a:noFill/>
                </a:ln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天候などにより内容が変更となる場合があります。</a:t>
            </a:r>
            <a:endParaRPr lang="en-US" altLang="ja-JP" sz="900" spc="-150" dirty="0">
              <a:ln w="0">
                <a:noFill/>
              </a:ln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82BD588D-E803-039E-CA2C-30333223EF05}"/>
              </a:ext>
            </a:extLst>
          </p:cNvPr>
          <p:cNvSpPr/>
          <p:nvPr/>
        </p:nvSpPr>
        <p:spPr>
          <a:xfrm>
            <a:off x="301856" y="9599894"/>
            <a:ext cx="7098822" cy="109536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500" b="0" cap="none" spc="0" dirty="0">
                <a:ln w="0">
                  <a:noFill/>
                </a:ln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主催：明日来町子ども会　協力：明日来町教育委員会</a:t>
            </a:r>
            <a:endParaRPr lang="en-US" altLang="ja-JP" sz="1500" dirty="0">
              <a:ln w="0">
                <a:noFill/>
              </a:ln>
              <a:latin typeface="源ノ角ゴシック Code JP M" panose="020B0600000000000000" pitchFamily="34" charset="-128"/>
              <a:ea typeface="源ノ角ゴシック Code JP M" panose="020B0600000000000000" pitchFamily="34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sz="1500" dirty="0">
                <a:ln w="0">
                  <a:noFill/>
                </a:ln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問い合わせ：明日来町子ども会夏休み体験教室事務局　</a:t>
            </a:r>
            <a:r>
              <a:rPr lang="en-US" altLang="ja-JP" sz="1500" dirty="0">
                <a:ln w="0">
                  <a:noFill/>
                </a:ln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TEL.03-1234-5678</a:t>
            </a:r>
          </a:p>
          <a:p>
            <a:pPr algn="ctr">
              <a:lnSpc>
                <a:spcPct val="150000"/>
              </a:lnSpc>
            </a:pPr>
            <a:r>
              <a:rPr lang="en-US" altLang="ja-JP" sz="1500" b="0" cap="none" spc="0" dirty="0">
                <a:ln w="0">
                  <a:noFill/>
                </a:ln>
                <a:latin typeface="源ノ角ゴシック Code JP M" panose="020B0600000000000000" pitchFamily="34" charset="-128"/>
                <a:ea typeface="源ノ角ゴシック Code JP M" panose="020B0600000000000000" pitchFamily="34" charset="-128"/>
              </a:rPr>
              <a:t>https://www.xxxx.xxxxx.xxx</a:t>
            </a:r>
            <a:endParaRPr lang="ja-JP" altLang="en-US" sz="1500" b="0" cap="none" spc="0" dirty="0">
              <a:ln w="0">
                <a:noFill/>
              </a:ln>
              <a:latin typeface="源ノ角ゴシック Code JP M" panose="020B0600000000000000" pitchFamily="34" charset="-128"/>
              <a:ea typeface="源ノ角ゴシック Code JP M" panose="020B0600000000000000" pitchFamily="34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A59442D4-D711-61F6-F62C-C69AA3D9B004}"/>
              </a:ext>
            </a:extLst>
          </p:cNvPr>
          <p:cNvSpPr/>
          <p:nvPr/>
        </p:nvSpPr>
        <p:spPr>
          <a:xfrm rot="681682">
            <a:off x="4374342" y="1475361"/>
            <a:ext cx="3267835" cy="1384995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2800" spc="-150" dirty="0">
                <a:ln w="0">
                  <a:noFill/>
                </a:ln>
                <a:solidFill>
                  <a:schemeClr val="accent2">
                    <a:lumMod val="7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みんなで</a:t>
            </a:r>
            <a:endParaRPr lang="en-US" altLang="ja-JP" sz="2800" spc="-150" dirty="0">
              <a:ln w="0">
                <a:noFill/>
              </a:ln>
              <a:solidFill>
                <a:schemeClr val="accent2">
                  <a:lumMod val="7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lang="ja-JP" altLang="en-US" sz="2800" b="0" cap="none" spc="-150" dirty="0">
                <a:ln w="0">
                  <a:noFill/>
                </a:ln>
                <a:solidFill>
                  <a:schemeClr val="accent2">
                    <a:lumMod val="7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夏休みの思い出を</a:t>
            </a:r>
            <a:endParaRPr lang="en-US" altLang="ja-JP" sz="2800" b="0" cap="none" spc="-150" dirty="0">
              <a:ln w="0">
                <a:noFill/>
              </a:ln>
              <a:solidFill>
                <a:schemeClr val="accent2">
                  <a:lumMod val="7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lang="ja-JP" altLang="en-US" sz="2800" spc="-150" dirty="0">
                <a:ln w="0">
                  <a:noFill/>
                </a:ln>
                <a:solidFill>
                  <a:schemeClr val="accent2">
                    <a:lumMod val="7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つくろう！</a:t>
            </a:r>
            <a:endParaRPr lang="en-US" altLang="ja-JP" sz="2800" b="0" cap="none" spc="-150" dirty="0">
              <a:ln w="0">
                <a:noFill/>
              </a:ln>
              <a:solidFill>
                <a:schemeClr val="accent2">
                  <a:lumMod val="7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52258943"/>
      </p:ext>
    </p:extLst>
  </p:cSld>
  <p:clrMapOvr>
    <a:masterClrMapping/>
  </p:clrMapOvr>
</p:sld>
</file>

<file path=ppt/theme/theme1.xml><?xml version="1.0" encoding="utf-8"?>
<a:theme xmlns:a="http://schemas.openxmlformats.org/drawingml/2006/main" name="11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D14BBAA0-EBDA-4F80-B5E5-6A060B58EB30}" vid="{E91C9F3B-FA2D-4D28-9E30-9B6A997020B2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11</Template>
  <TotalTime>0</TotalTime>
  <Words>310</Words>
  <Application>Microsoft Office PowerPoint</Application>
  <PresentationFormat>ユーザー設定</PresentationFormat>
  <Paragraphs>64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10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3" baseType="lpstr">
      <vt:lpstr>HGP明朝E</vt:lpstr>
      <vt:lpstr>HGS創英角ｺﾞｼｯｸUB</vt:lpstr>
      <vt:lpstr>HG丸ｺﾞｼｯｸM-PRO</vt:lpstr>
      <vt:lpstr>ＭＳ Ｐゴシック</vt:lpstr>
      <vt:lpstr>UD デジタル 教科書体 N-R</vt:lpstr>
      <vt:lpstr>源ノ角ゴシック Code JP M</vt:lpstr>
      <vt:lpstr>游ゴシック</vt:lpstr>
      <vt:lpstr>Arial</vt:lpstr>
      <vt:lpstr>Calibri</vt:lpstr>
      <vt:lpstr>Calibri Light</vt:lpstr>
      <vt:lpstr>11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2013-07-04T11:22:33Z</dcterms:created>
  <dcterms:modified xsi:type="dcterms:W3CDTF">2022-07-01T06:36:34Z</dcterms:modified>
</cp:coreProperties>
</file>

<file path=docProps/thumbnail.jpeg>
</file>