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6089"/>
    <a:srgbClr val="E73990"/>
    <a:srgbClr val="FF6699"/>
    <a:srgbClr val="C36992"/>
    <a:srgbClr val="FF85C2"/>
    <a:srgbClr val="FF99CC"/>
    <a:srgbClr val="A50021"/>
    <a:srgbClr val="663300"/>
    <a:srgbClr val="CC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1" autoAdjust="0"/>
    <p:restoredTop sz="94660"/>
  </p:normalViewPr>
  <p:slideViewPr>
    <p:cSldViewPr snapToGrid="0">
      <p:cViewPr varScale="1">
        <p:scale>
          <a:sx n="52" d="100"/>
          <a:sy n="52" d="100"/>
        </p:scale>
        <p:origin x="590" y="53"/>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2022/7/6</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3" name="図 2" descr="背景パターン&#10;&#10;自動的に生成された説明">
            <a:extLst>
              <a:ext uri="{FF2B5EF4-FFF2-40B4-BE49-F238E27FC236}">
                <a16:creationId xmlns:a16="http://schemas.microsoft.com/office/drawing/2014/main" id="{E1D1EBF5-3F87-E2EE-019B-74ABB4A5EF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6" name="図 5" descr="背景パターン&#10;&#10;自動的に生成された説明">
            <a:extLst>
              <a:ext uri="{FF2B5EF4-FFF2-40B4-BE49-F238E27FC236}">
                <a16:creationId xmlns:a16="http://schemas.microsoft.com/office/drawing/2014/main" id="{CE306ED0-85FD-6F5E-5AF2-D5BC0423F25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7/6/2022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7/6/2022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図形, 四角形&#10;&#10;自動的に生成された説明">
            <a:extLst>
              <a:ext uri="{FF2B5EF4-FFF2-40B4-BE49-F238E27FC236}">
                <a16:creationId xmlns:a16="http://schemas.microsoft.com/office/drawing/2014/main" id="{6A71A1F4-DBFB-DA8F-5A39-6060429ECE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3889" y="5537635"/>
            <a:ext cx="722377" cy="289561"/>
          </a:xfrm>
          <a:prstGeom prst="rect">
            <a:avLst/>
          </a:prstGeom>
        </p:spPr>
      </p:pic>
      <p:pic>
        <p:nvPicPr>
          <p:cNvPr id="5" name="図 4" descr="図形, 四角形&#10;&#10;自動的に生成された説明">
            <a:extLst>
              <a:ext uri="{FF2B5EF4-FFF2-40B4-BE49-F238E27FC236}">
                <a16:creationId xmlns:a16="http://schemas.microsoft.com/office/drawing/2014/main" id="{7FD2A637-53CB-B425-3813-37BC60DFB3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6953" y="5309075"/>
            <a:ext cx="1853188" cy="289561"/>
          </a:xfrm>
          <a:prstGeom prst="rect">
            <a:avLst/>
          </a:prstGeom>
        </p:spPr>
      </p:pic>
      <p:pic>
        <p:nvPicPr>
          <p:cNvPr id="7" name="図 6" descr="図形, 正方形&#10;&#10;自動的に生成された説明">
            <a:extLst>
              <a:ext uri="{FF2B5EF4-FFF2-40B4-BE49-F238E27FC236}">
                <a16:creationId xmlns:a16="http://schemas.microsoft.com/office/drawing/2014/main" id="{0DA433BB-B609-26D6-8C2F-F6CE107B0B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0576" y="4423930"/>
            <a:ext cx="1264923" cy="1658115"/>
          </a:xfrm>
          <a:prstGeom prst="rect">
            <a:avLst/>
          </a:prstGeom>
        </p:spPr>
      </p:pic>
      <p:sp>
        <p:nvSpPr>
          <p:cNvPr id="63" name="object 4">
            <a:extLst>
              <a:ext uri="{FF2B5EF4-FFF2-40B4-BE49-F238E27FC236}">
                <a16:creationId xmlns:a16="http://schemas.microsoft.com/office/drawing/2014/main" id="{5F813FDC-5C4F-61F9-5058-242BE1994393}"/>
              </a:ext>
            </a:extLst>
          </p:cNvPr>
          <p:cNvSpPr txBox="1"/>
          <p:nvPr/>
        </p:nvSpPr>
        <p:spPr>
          <a:xfrm>
            <a:off x="0" y="10210751"/>
            <a:ext cx="3111772" cy="291746"/>
          </a:xfrm>
          <a:prstGeom prst="rect">
            <a:avLst/>
          </a:prstGeom>
        </p:spPr>
        <p:txBody>
          <a:bodyPr vert="horz" wrap="square" lIns="0" tIns="14604" rIns="0" bIns="0" rtlCol="0">
            <a:spAutoFit/>
          </a:bodyPr>
          <a:lstStyle/>
          <a:p>
            <a:pPr algn="ctr" defTabSz="914400"/>
            <a:r>
              <a:rPr kumimoji="0" lang="ja-JP" altLang="en-US" sz="1800" b="1" kern="0" dirty="0">
                <a:latin typeface="BIZ UD明朝 Medium" panose="02020500000000000000" pitchFamily="17" charset="-128"/>
                <a:ea typeface="BIZ UD明朝 Medium" panose="02020500000000000000" pitchFamily="17" charset="-128"/>
                <a:cs typeface="DINPro"/>
              </a:rPr>
              <a:t>明日来コンサルティング</a:t>
            </a:r>
            <a:endParaRPr kumimoji="0" sz="1800" b="1" kern="0" dirty="0">
              <a:latin typeface="BIZ UD明朝 Medium" panose="02020500000000000000" pitchFamily="17" charset="-128"/>
              <a:ea typeface="BIZ UD明朝 Medium" panose="02020500000000000000" pitchFamily="17" charset="-128"/>
              <a:cs typeface="DINPro"/>
            </a:endParaRPr>
          </a:p>
        </p:txBody>
      </p:sp>
      <p:sp>
        <p:nvSpPr>
          <p:cNvPr id="112" name="object 4">
            <a:extLst>
              <a:ext uri="{FF2B5EF4-FFF2-40B4-BE49-F238E27FC236}">
                <a16:creationId xmlns:a16="http://schemas.microsoft.com/office/drawing/2014/main" id="{2DAF16AF-8788-4F52-EE67-7E5A4BD66237}"/>
              </a:ext>
            </a:extLst>
          </p:cNvPr>
          <p:cNvSpPr txBox="1"/>
          <p:nvPr/>
        </p:nvSpPr>
        <p:spPr>
          <a:xfrm>
            <a:off x="2960999" y="10113684"/>
            <a:ext cx="2491915" cy="437170"/>
          </a:xfrm>
          <a:prstGeom prst="rect">
            <a:avLst/>
          </a:prstGeom>
        </p:spPr>
        <p:txBody>
          <a:bodyPr vert="horz" wrap="square" lIns="0" tIns="14604" rIns="0" bIns="0" rtlCol="0">
            <a:spAutoFit/>
          </a:bodyPr>
          <a:lstStyle/>
          <a:p>
            <a:pPr defTabSz="914400">
              <a:lnSpc>
                <a:spcPct val="150000"/>
              </a:lnSpc>
            </a:pPr>
            <a:r>
              <a:rPr kumimoji="0" lang="ja-JP" altLang="en-US" sz="1000" b="1" kern="0" dirty="0">
                <a:latin typeface="BIZ UD明朝 Medium" panose="02020500000000000000" pitchFamily="17" charset="-128"/>
                <a:ea typeface="BIZ UD明朝 Medium" panose="02020500000000000000" pitchFamily="17" charset="-128"/>
                <a:cs typeface="DINPro"/>
              </a:rPr>
              <a:t>〒</a:t>
            </a:r>
            <a:r>
              <a:rPr kumimoji="0" lang="en-US" altLang="ja-JP" sz="1000" b="1" kern="0" dirty="0">
                <a:latin typeface="BIZ UD明朝 Medium" panose="02020500000000000000" pitchFamily="17" charset="-128"/>
                <a:ea typeface="BIZ UD明朝 Medium" panose="02020500000000000000" pitchFamily="17" charset="-128"/>
                <a:cs typeface="DINPro"/>
              </a:rPr>
              <a:t>120-0000</a:t>
            </a:r>
            <a:r>
              <a:rPr kumimoji="0" lang="ja-JP" altLang="en-US" sz="1000" b="1" kern="0" dirty="0">
                <a:latin typeface="BIZ UD明朝 Medium" panose="02020500000000000000" pitchFamily="17" charset="-128"/>
                <a:ea typeface="BIZ UD明朝 Medium" panose="02020500000000000000" pitchFamily="17" charset="-128"/>
                <a:cs typeface="DINPro"/>
              </a:rPr>
              <a:t>　●●市○○町●●●●●●</a:t>
            </a:r>
            <a:endParaRPr kumimoji="0" lang="en-US" altLang="ja-JP" sz="1000" b="1" kern="0" dirty="0">
              <a:latin typeface="BIZ UD明朝 Medium" panose="02020500000000000000" pitchFamily="17" charset="-128"/>
              <a:ea typeface="BIZ UD明朝 Medium" panose="02020500000000000000" pitchFamily="17" charset="-128"/>
              <a:cs typeface="DINPro"/>
            </a:endParaRPr>
          </a:p>
          <a:p>
            <a:pPr defTabSz="914400">
              <a:lnSpc>
                <a:spcPct val="150000"/>
              </a:lnSpc>
            </a:pPr>
            <a:r>
              <a:rPr kumimoji="0" lang="en-US" altLang="ja-JP" sz="1000" b="1" kern="0" dirty="0">
                <a:latin typeface="BIZ UD明朝 Medium" panose="02020500000000000000" pitchFamily="17" charset="-128"/>
                <a:ea typeface="BIZ UD明朝 Medium" panose="02020500000000000000" pitchFamily="17" charset="-128"/>
                <a:cs typeface="DINPro"/>
              </a:rPr>
              <a:t>TEL.03-1234-56788</a:t>
            </a:r>
            <a:r>
              <a:rPr kumimoji="0" lang="ja-JP" altLang="en-US" sz="1000" b="1" kern="0" dirty="0">
                <a:latin typeface="BIZ UD明朝 Medium" panose="02020500000000000000" pitchFamily="17" charset="-128"/>
                <a:ea typeface="BIZ UD明朝 Medium" panose="02020500000000000000" pitchFamily="17" charset="-128"/>
                <a:cs typeface="DINPro"/>
              </a:rPr>
              <a:t>　</a:t>
            </a:r>
            <a:r>
              <a:rPr kumimoji="0" lang="en-US" altLang="ja-JP" sz="1000" b="1" kern="0" dirty="0">
                <a:latin typeface="BIZ UD明朝 Medium" panose="02020500000000000000" pitchFamily="17" charset="-128"/>
                <a:ea typeface="BIZ UD明朝 Medium" panose="02020500000000000000" pitchFamily="17" charset="-128"/>
                <a:cs typeface="DINPro"/>
              </a:rPr>
              <a:t>FAX.03-1234-5678</a:t>
            </a:r>
            <a:endParaRPr kumimoji="0" sz="1000" b="1" kern="0" dirty="0">
              <a:latin typeface="BIZ UD明朝 Medium" panose="02020500000000000000" pitchFamily="17" charset="-128"/>
              <a:ea typeface="BIZ UD明朝 Medium" panose="02020500000000000000" pitchFamily="17" charset="-128"/>
              <a:cs typeface="DINPro"/>
            </a:endParaRPr>
          </a:p>
        </p:txBody>
      </p:sp>
      <p:sp>
        <p:nvSpPr>
          <p:cNvPr id="113" name="object 4">
            <a:extLst>
              <a:ext uri="{FF2B5EF4-FFF2-40B4-BE49-F238E27FC236}">
                <a16:creationId xmlns:a16="http://schemas.microsoft.com/office/drawing/2014/main" id="{AFAC7EED-935D-0758-F251-AEEB8AE4DABE}"/>
              </a:ext>
            </a:extLst>
          </p:cNvPr>
          <p:cNvSpPr txBox="1"/>
          <p:nvPr/>
        </p:nvSpPr>
        <p:spPr>
          <a:xfrm>
            <a:off x="5551001" y="10371525"/>
            <a:ext cx="2164083" cy="206338"/>
          </a:xfrm>
          <a:prstGeom prst="rect">
            <a:avLst/>
          </a:prstGeom>
        </p:spPr>
        <p:txBody>
          <a:bodyPr vert="horz" wrap="square" lIns="0" tIns="14604" rIns="0" bIns="0" rtlCol="0">
            <a:spAutoFit/>
          </a:bodyPr>
          <a:lstStyle/>
          <a:p>
            <a:pPr defTabSz="914400">
              <a:lnSpc>
                <a:spcPct val="150000"/>
              </a:lnSpc>
            </a:pPr>
            <a:r>
              <a:rPr kumimoji="0" lang="en-US" sz="1000" b="1" kern="0" dirty="0">
                <a:latin typeface="BIZ UD明朝 Medium" panose="02020500000000000000" pitchFamily="17" charset="-128"/>
                <a:ea typeface="BIZ UD明朝 Medium" panose="02020500000000000000" pitchFamily="17" charset="-128"/>
                <a:cs typeface="DINPro"/>
              </a:rPr>
              <a:t>https://www.xxxx.xxxxx.com</a:t>
            </a:r>
            <a:endParaRPr kumimoji="0" sz="1000" b="1" kern="0" dirty="0">
              <a:latin typeface="BIZ UD明朝 Medium" panose="02020500000000000000" pitchFamily="17" charset="-128"/>
              <a:ea typeface="BIZ UD明朝 Medium" panose="02020500000000000000" pitchFamily="17" charset="-128"/>
              <a:cs typeface="DINPro"/>
            </a:endParaRPr>
          </a:p>
        </p:txBody>
      </p:sp>
      <p:grpSp>
        <p:nvGrpSpPr>
          <p:cNvPr id="115" name="グループ化 114">
            <a:extLst>
              <a:ext uri="{FF2B5EF4-FFF2-40B4-BE49-F238E27FC236}">
                <a16:creationId xmlns:a16="http://schemas.microsoft.com/office/drawing/2014/main" id="{B1B47E65-948B-D258-16A6-630BF910F274}"/>
              </a:ext>
            </a:extLst>
          </p:cNvPr>
          <p:cNvGrpSpPr/>
          <p:nvPr/>
        </p:nvGrpSpPr>
        <p:grpSpPr>
          <a:xfrm>
            <a:off x="5485610" y="10043294"/>
            <a:ext cx="1892812" cy="252985"/>
            <a:chOff x="5488014" y="10184613"/>
            <a:chExt cx="1892812" cy="252985"/>
          </a:xfrm>
        </p:grpSpPr>
        <p:pic>
          <p:nvPicPr>
            <p:cNvPr id="41" name="図 40" descr="図形, 四角形&#10;&#10;自動的に生成された説明">
              <a:extLst>
                <a:ext uri="{FF2B5EF4-FFF2-40B4-BE49-F238E27FC236}">
                  <a16:creationId xmlns:a16="http://schemas.microsoft.com/office/drawing/2014/main" id="{36703610-2204-2414-0802-54F5BEB527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8014" y="10184613"/>
              <a:ext cx="1892812" cy="252985"/>
            </a:xfrm>
            <a:prstGeom prst="rect">
              <a:avLst/>
            </a:prstGeom>
          </p:spPr>
        </p:pic>
        <p:sp>
          <p:nvSpPr>
            <p:cNvPr id="114" name="object 4">
              <a:extLst>
                <a:ext uri="{FF2B5EF4-FFF2-40B4-BE49-F238E27FC236}">
                  <a16:creationId xmlns:a16="http://schemas.microsoft.com/office/drawing/2014/main" id="{F7EA6A95-017C-02D4-FD16-C515E82E1101}"/>
                </a:ext>
              </a:extLst>
            </p:cNvPr>
            <p:cNvSpPr txBox="1"/>
            <p:nvPr/>
          </p:nvSpPr>
          <p:spPr>
            <a:xfrm>
              <a:off x="5553405" y="10197923"/>
              <a:ext cx="1438689" cy="203709"/>
            </a:xfrm>
            <a:prstGeom prst="rect">
              <a:avLst/>
            </a:prstGeom>
          </p:spPr>
          <p:txBody>
            <a:bodyPr vert="horz" wrap="square" lIns="0" tIns="14604" rIns="0" bIns="0" rtlCol="0">
              <a:spAutoFit/>
            </a:bodyPr>
            <a:lstStyle/>
            <a:p>
              <a:pPr defTabSz="914400">
                <a:lnSpc>
                  <a:spcPct val="150000"/>
                </a:lnSpc>
              </a:pPr>
              <a:r>
                <a:rPr kumimoji="0" lang="ja-JP" altLang="en-US" sz="900" b="1" kern="0" dirty="0">
                  <a:solidFill>
                    <a:schemeClr val="bg2">
                      <a:lumMod val="25000"/>
                    </a:schemeClr>
                  </a:solidFill>
                  <a:latin typeface="UD デジタル 教科書体 NP-B" panose="02020700000000000000" pitchFamily="18" charset="-128"/>
                  <a:ea typeface="UD デジタル 教科書体 NP-B" panose="02020700000000000000" pitchFamily="18" charset="-128"/>
                  <a:cs typeface="DINPro"/>
                </a:rPr>
                <a:t>明日来コンサルティング</a:t>
              </a:r>
              <a:endParaRPr kumimoji="0" sz="900" b="1" kern="0" dirty="0">
                <a:solidFill>
                  <a:schemeClr val="bg2">
                    <a:lumMod val="25000"/>
                  </a:schemeClr>
                </a:solidFill>
                <a:latin typeface="UD デジタル 教科書体 NP-B" panose="02020700000000000000" pitchFamily="18" charset="-128"/>
                <a:ea typeface="UD デジタル 教科書体 NP-B" panose="02020700000000000000" pitchFamily="18" charset="-128"/>
                <a:cs typeface="DINPro"/>
              </a:endParaRPr>
            </a:p>
          </p:txBody>
        </p:sp>
      </p:grpSp>
      <p:sp>
        <p:nvSpPr>
          <p:cNvPr id="117" name="object 4">
            <a:extLst>
              <a:ext uri="{FF2B5EF4-FFF2-40B4-BE49-F238E27FC236}">
                <a16:creationId xmlns:a16="http://schemas.microsoft.com/office/drawing/2014/main" id="{2530A646-B23F-74CB-FB4F-DAA183AB5FE2}"/>
              </a:ext>
            </a:extLst>
          </p:cNvPr>
          <p:cNvSpPr txBox="1"/>
          <p:nvPr/>
        </p:nvSpPr>
        <p:spPr>
          <a:xfrm>
            <a:off x="509299" y="1085900"/>
            <a:ext cx="6961574" cy="1861406"/>
          </a:xfrm>
          <a:prstGeom prst="rect">
            <a:avLst/>
          </a:prstGeom>
        </p:spPr>
        <p:txBody>
          <a:bodyPr vert="horz" wrap="square" lIns="0" tIns="14604" rIns="0" bIns="0" rtlCol="0">
            <a:spAutoFit/>
          </a:bodyPr>
          <a:lstStyle/>
          <a:p>
            <a:pPr algn="ctr" defTabSz="914400"/>
            <a:r>
              <a:rPr kumimoji="0" lang="ja-JP" altLang="en-US" sz="5800" kern="0" dirty="0">
                <a:solidFill>
                  <a:srgbClr val="E73990"/>
                </a:solidFill>
                <a:latin typeface="源ノ角ゴシック Code JP R" panose="020B0500000000000000" pitchFamily="34" charset="-128"/>
                <a:ea typeface="源ノ角ゴシック Code JP R" panose="020B0500000000000000" pitchFamily="34" charset="-128"/>
                <a:cs typeface="DINPro"/>
              </a:rPr>
              <a:t>女性のための</a:t>
            </a:r>
            <a:endParaRPr kumimoji="0" lang="en-US" altLang="ja-JP" sz="5800" kern="0" dirty="0">
              <a:solidFill>
                <a:srgbClr val="E73990"/>
              </a:solidFill>
              <a:latin typeface="源ノ角ゴシック Code JP R" panose="020B0500000000000000" pitchFamily="34" charset="-128"/>
              <a:ea typeface="源ノ角ゴシック Code JP R" panose="020B0500000000000000" pitchFamily="34" charset="-128"/>
              <a:cs typeface="DINPro"/>
            </a:endParaRPr>
          </a:p>
          <a:p>
            <a:pPr algn="ctr" defTabSz="914400"/>
            <a:r>
              <a:rPr kumimoji="0" lang="ja-JP" altLang="en-US" sz="5800" kern="0" dirty="0">
                <a:solidFill>
                  <a:srgbClr val="E73990"/>
                </a:solidFill>
                <a:latin typeface="源ノ角ゴシック Code JP R" panose="020B0500000000000000" pitchFamily="34" charset="-128"/>
                <a:ea typeface="源ノ角ゴシック Code JP R" panose="020B0500000000000000" pitchFamily="34" charset="-128"/>
                <a:cs typeface="DINPro"/>
              </a:rPr>
              <a:t>ヘルスケアセミナー</a:t>
            </a:r>
            <a:endParaRPr kumimoji="0" sz="5800" kern="0" dirty="0">
              <a:solidFill>
                <a:srgbClr val="E73990"/>
              </a:solidFill>
              <a:latin typeface="源ノ角ゴシック Code JP R" panose="020B0500000000000000" pitchFamily="34" charset="-128"/>
              <a:ea typeface="源ノ角ゴシック Code JP R" panose="020B0500000000000000" pitchFamily="34" charset="-128"/>
              <a:cs typeface="DINPro"/>
            </a:endParaRPr>
          </a:p>
        </p:txBody>
      </p:sp>
      <p:sp>
        <p:nvSpPr>
          <p:cNvPr id="155" name="object 4">
            <a:extLst>
              <a:ext uri="{FF2B5EF4-FFF2-40B4-BE49-F238E27FC236}">
                <a16:creationId xmlns:a16="http://schemas.microsoft.com/office/drawing/2014/main" id="{46680645-B0DA-11C2-425C-9F5687481F3B}"/>
              </a:ext>
            </a:extLst>
          </p:cNvPr>
          <p:cNvSpPr txBox="1"/>
          <p:nvPr/>
        </p:nvSpPr>
        <p:spPr>
          <a:xfrm>
            <a:off x="1371034" y="5759523"/>
            <a:ext cx="1925890" cy="322522"/>
          </a:xfrm>
          <a:prstGeom prst="rect">
            <a:avLst/>
          </a:prstGeom>
        </p:spPr>
        <p:txBody>
          <a:bodyPr vert="horz" wrap="square" lIns="0" tIns="14604" rIns="0" bIns="0" rtlCol="0">
            <a:spAutoFit/>
          </a:bodyPr>
          <a:lstStyle/>
          <a:p>
            <a:pPr algn="ctr" defTabSz="914400">
              <a:lnSpc>
                <a:spcPct val="150000"/>
              </a:lnSpc>
            </a:pPr>
            <a:r>
              <a:rPr kumimoji="0" lang="en-US" altLang="ja-JP" sz="1600" kern="0" dirty="0">
                <a:latin typeface="BIZ UDPゴシック" panose="020B0400000000000000" pitchFamily="50" charset="-128"/>
                <a:ea typeface="BIZ UDPゴシック" panose="020B0400000000000000" pitchFamily="50" charset="-128"/>
                <a:cs typeface="DINPro"/>
              </a:rPr>
              <a:t>00:00</a:t>
            </a:r>
            <a:r>
              <a:rPr kumimoji="0" lang="ja-JP" altLang="en-US" sz="1600" kern="0" dirty="0">
                <a:latin typeface="BIZ UDPゴシック" panose="020B0400000000000000" pitchFamily="50" charset="-128"/>
                <a:ea typeface="BIZ UDPゴシック" panose="020B0400000000000000" pitchFamily="50" charset="-128"/>
                <a:cs typeface="DINPro"/>
              </a:rPr>
              <a:t>～</a:t>
            </a:r>
            <a:r>
              <a:rPr kumimoji="0" lang="en-US" altLang="ja-JP" sz="1600" kern="0" dirty="0">
                <a:latin typeface="BIZ UDPゴシック" panose="020B0400000000000000" pitchFamily="50" charset="-128"/>
                <a:ea typeface="BIZ UDPゴシック" panose="020B0400000000000000" pitchFamily="50" charset="-128"/>
                <a:cs typeface="DINPro"/>
              </a:rPr>
              <a:t>00:00</a:t>
            </a:r>
          </a:p>
        </p:txBody>
      </p:sp>
      <p:sp>
        <p:nvSpPr>
          <p:cNvPr id="172" name="object 4">
            <a:extLst>
              <a:ext uri="{FF2B5EF4-FFF2-40B4-BE49-F238E27FC236}">
                <a16:creationId xmlns:a16="http://schemas.microsoft.com/office/drawing/2014/main" id="{F9211812-11F9-52B7-7FA8-ABCD22A66DC7}"/>
              </a:ext>
            </a:extLst>
          </p:cNvPr>
          <p:cNvSpPr txBox="1"/>
          <p:nvPr/>
        </p:nvSpPr>
        <p:spPr>
          <a:xfrm>
            <a:off x="577383" y="5578301"/>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開催日時</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42" name="object 4">
            <a:extLst>
              <a:ext uri="{FF2B5EF4-FFF2-40B4-BE49-F238E27FC236}">
                <a16:creationId xmlns:a16="http://schemas.microsoft.com/office/drawing/2014/main" id="{CDB23694-5A65-9523-6995-111B6D40E4A4}"/>
              </a:ext>
            </a:extLst>
          </p:cNvPr>
          <p:cNvSpPr txBox="1"/>
          <p:nvPr/>
        </p:nvSpPr>
        <p:spPr>
          <a:xfrm>
            <a:off x="547600" y="381089"/>
            <a:ext cx="6961574" cy="399467"/>
          </a:xfrm>
          <a:prstGeom prst="rect">
            <a:avLst/>
          </a:prstGeom>
        </p:spPr>
        <p:txBody>
          <a:bodyPr vert="horz" wrap="square" lIns="0" tIns="14604" rIns="0" bIns="0" rtlCol="0">
            <a:spAutoFit/>
          </a:bodyPr>
          <a:lstStyle/>
          <a:p>
            <a:pPr algn="ctr" defTabSz="914400"/>
            <a:r>
              <a:rPr kumimoji="0" lang="ja-JP" altLang="en-US" sz="2500" kern="0" dirty="0">
                <a:solidFill>
                  <a:srgbClr val="E73990"/>
                </a:solidFill>
                <a:latin typeface="源ノ角ゴシック Code JP R" panose="020B0500000000000000" pitchFamily="34" charset="-128"/>
                <a:ea typeface="源ノ角ゴシック Code JP R" panose="020B0500000000000000" pitchFamily="34" charset="-128"/>
                <a:cs typeface="DINPro"/>
              </a:rPr>
              <a:t>いつまでも若々しく健やかに過ごすために。</a:t>
            </a:r>
            <a:endParaRPr kumimoji="0" sz="2500" kern="0" dirty="0">
              <a:solidFill>
                <a:srgbClr val="E73990"/>
              </a:solidFill>
              <a:latin typeface="源ノ角ゴシック Code JP R" panose="020B0500000000000000" pitchFamily="34" charset="-128"/>
              <a:ea typeface="源ノ角ゴシック Code JP R" panose="020B0500000000000000" pitchFamily="34" charset="-128"/>
              <a:cs typeface="DINPro"/>
            </a:endParaRPr>
          </a:p>
        </p:txBody>
      </p:sp>
      <p:sp>
        <p:nvSpPr>
          <p:cNvPr id="43" name="object 4">
            <a:extLst>
              <a:ext uri="{FF2B5EF4-FFF2-40B4-BE49-F238E27FC236}">
                <a16:creationId xmlns:a16="http://schemas.microsoft.com/office/drawing/2014/main" id="{6C078F7F-B1C6-3402-57F4-372B1DFE0C9E}"/>
              </a:ext>
            </a:extLst>
          </p:cNvPr>
          <p:cNvSpPr txBox="1"/>
          <p:nvPr/>
        </p:nvSpPr>
        <p:spPr>
          <a:xfrm>
            <a:off x="136039" y="3083814"/>
            <a:ext cx="7685516" cy="1084655"/>
          </a:xfrm>
          <a:prstGeom prst="rect">
            <a:avLst/>
          </a:prstGeom>
        </p:spPr>
        <p:txBody>
          <a:bodyPr vert="horz" wrap="square" lIns="0" tIns="14604" rIns="0" bIns="0" rtlCol="0">
            <a:spAutoFit/>
          </a:bodyPr>
          <a:lstStyle/>
          <a:p>
            <a:pPr algn="ctr" defTabSz="914400">
              <a:lnSpc>
                <a:spcPct val="150000"/>
              </a:lnSpc>
            </a:pPr>
            <a:r>
              <a:rPr kumimoji="0" lang="ja-JP" altLang="en-US" sz="1600" kern="0" dirty="0">
                <a:latin typeface="BIZ UDPゴシック" panose="020B0400000000000000" pitchFamily="50" charset="-128"/>
                <a:ea typeface="BIZ UDPゴシック" panose="020B0400000000000000" pitchFamily="50" charset="-128"/>
                <a:cs typeface="DINPro"/>
              </a:rPr>
              <a:t>女性ならではの不調や加齢による衰え対策など〇〇〇〇〇〇〇〇〇</a:t>
            </a:r>
            <a:endParaRPr kumimoji="0" lang="en-US" altLang="ja-JP" sz="1600" kern="0" dirty="0">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ja-JP" altLang="en-US" sz="1600" kern="0" dirty="0">
                <a:latin typeface="BIZ UDPゴシック" panose="020B0400000000000000" pitchFamily="50" charset="-128"/>
                <a:ea typeface="BIZ UDPゴシック" panose="020B0400000000000000" pitchFamily="50" charset="-128"/>
                <a:cs typeface="DINPro"/>
              </a:rPr>
              <a:t>〇〇〇〇〇〇〇〇〇〇〇〇〇〇〇〇〇〇〇〇〇〇〇〇〇〇〇〇〇〇〇</a:t>
            </a:r>
            <a:endParaRPr kumimoji="0" lang="en-US" altLang="ja-JP" sz="1600" kern="0" dirty="0">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ja-JP" altLang="en-US" sz="1600" kern="0" dirty="0">
                <a:latin typeface="BIZ UDPゴシック" panose="020B0400000000000000" pitchFamily="50" charset="-128"/>
                <a:ea typeface="BIZ UDPゴシック" panose="020B0400000000000000" pitchFamily="50" charset="-128"/>
                <a:cs typeface="DINPro"/>
              </a:rPr>
              <a:t>〇〇〇〇〇〇〇〇〇〇〇〇〇〇</a:t>
            </a:r>
            <a:endParaRPr kumimoji="0" sz="1600" kern="0" dirty="0">
              <a:latin typeface="BIZ UDPゴシック" panose="020B0400000000000000" pitchFamily="50" charset="-128"/>
              <a:ea typeface="BIZ UDPゴシック" panose="020B0400000000000000" pitchFamily="50" charset="-128"/>
              <a:cs typeface="DINPro"/>
            </a:endParaRPr>
          </a:p>
        </p:txBody>
      </p:sp>
      <p:pic>
        <p:nvPicPr>
          <p:cNvPr id="44" name="図 43" descr="図形, 四角形&#10;&#10;自動的に生成された説明">
            <a:extLst>
              <a:ext uri="{FF2B5EF4-FFF2-40B4-BE49-F238E27FC236}">
                <a16:creationId xmlns:a16="http://schemas.microsoft.com/office/drawing/2014/main" id="{3B35E2F0-B4F3-5EAC-C415-DFA1E05EDE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633" y="7241889"/>
            <a:ext cx="722377" cy="289561"/>
          </a:xfrm>
          <a:prstGeom prst="rect">
            <a:avLst/>
          </a:prstGeom>
        </p:spPr>
      </p:pic>
      <p:pic>
        <p:nvPicPr>
          <p:cNvPr id="45" name="図 44" descr="図形, 四角形&#10;&#10;自動的に生成された説明">
            <a:extLst>
              <a:ext uri="{FF2B5EF4-FFF2-40B4-BE49-F238E27FC236}">
                <a16:creationId xmlns:a16="http://schemas.microsoft.com/office/drawing/2014/main" id="{86A98650-69C5-44ED-018C-38538342083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3886" y="6236086"/>
            <a:ext cx="722377" cy="289561"/>
          </a:xfrm>
          <a:prstGeom prst="rect">
            <a:avLst/>
          </a:prstGeom>
        </p:spPr>
      </p:pic>
      <p:pic>
        <p:nvPicPr>
          <p:cNvPr id="46" name="図 45" descr="図形, 四角形&#10;&#10;自動的に生成された説明">
            <a:extLst>
              <a:ext uri="{FF2B5EF4-FFF2-40B4-BE49-F238E27FC236}">
                <a16:creationId xmlns:a16="http://schemas.microsoft.com/office/drawing/2014/main" id="{6D30D0BE-157B-0630-1861-2236380171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634" y="6736573"/>
            <a:ext cx="722377" cy="289561"/>
          </a:xfrm>
          <a:prstGeom prst="rect">
            <a:avLst/>
          </a:prstGeom>
        </p:spPr>
      </p:pic>
      <p:sp>
        <p:nvSpPr>
          <p:cNvPr id="8" name="正方形/長方形 7">
            <a:extLst>
              <a:ext uri="{FF2B5EF4-FFF2-40B4-BE49-F238E27FC236}">
                <a16:creationId xmlns:a16="http://schemas.microsoft.com/office/drawing/2014/main" id="{F805A542-EE23-AECA-7BE4-6B2F406D9133}"/>
              </a:ext>
            </a:extLst>
          </p:cNvPr>
          <p:cNvSpPr/>
          <p:nvPr/>
        </p:nvSpPr>
        <p:spPr>
          <a:xfrm>
            <a:off x="504565" y="8120424"/>
            <a:ext cx="1277258" cy="337911"/>
          </a:xfrm>
          <a:prstGeom prst="rect">
            <a:avLst/>
          </a:prstGeom>
          <a:solidFill>
            <a:srgbClr val="BA60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73990"/>
              </a:solidFill>
            </a:endParaRPr>
          </a:p>
        </p:txBody>
      </p:sp>
      <p:sp>
        <p:nvSpPr>
          <p:cNvPr id="49" name="object 4">
            <a:extLst>
              <a:ext uri="{FF2B5EF4-FFF2-40B4-BE49-F238E27FC236}">
                <a16:creationId xmlns:a16="http://schemas.microsoft.com/office/drawing/2014/main" id="{19A30ACC-3A7F-11C3-2761-DB801F90933C}"/>
              </a:ext>
            </a:extLst>
          </p:cNvPr>
          <p:cNvSpPr txBox="1"/>
          <p:nvPr/>
        </p:nvSpPr>
        <p:spPr>
          <a:xfrm>
            <a:off x="1391738" y="5475779"/>
            <a:ext cx="2567398" cy="322523"/>
          </a:xfrm>
          <a:prstGeom prst="rect">
            <a:avLst/>
          </a:prstGeom>
        </p:spPr>
        <p:txBody>
          <a:bodyPr vert="horz" wrap="square" lIns="0" tIns="14604" rIns="0" bIns="0" rtlCol="0">
            <a:spAutoFit/>
          </a:bodyPr>
          <a:lstStyle/>
          <a:p>
            <a:pPr algn="ctr" defTabSz="914400"/>
            <a:r>
              <a:rPr kumimoji="0" lang="en-US" altLang="ja-JP" sz="2000" b="1" kern="0" dirty="0">
                <a:latin typeface="BIZ UDPゴシック" panose="020B0400000000000000" pitchFamily="50" charset="-128"/>
                <a:ea typeface="BIZ UDPゴシック" panose="020B0400000000000000" pitchFamily="50" charset="-128"/>
                <a:cs typeface="DINPro"/>
              </a:rPr>
              <a:t>2022</a:t>
            </a:r>
            <a:r>
              <a:rPr kumimoji="0" lang="ja-JP" altLang="en-US" sz="2000" b="1" kern="0" dirty="0">
                <a:latin typeface="BIZ UDPゴシック" panose="020B0400000000000000" pitchFamily="50" charset="-128"/>
                <a:ea typeface="BIZ UDPゴシック" panose="020B0400000000000000" pitchFamily="50" charset="-128"/>
                <a:cs typeface="DINPro"/>
              </a:rPr>
              <a:t>年〇月〇日（〇）</a:t>
            </a:r>
            <a:endParaRPr kumimoji="0" lang="en-US" altLang="ja-JP" sz="2000" b="1" kern="0" dirty="0">
              <a:latin typeface="BIZ UDPゴシック" panose="020B0400000000000000" pitchFamily="50" charset="-128"/>
              <a:ea typeface="BIZ UDPゴシック" panose="020B0400000000000000" pitchFamily="50" charset="-128"/>
              <a:cs typeface="DINPro"/>
            </a:endParaRPr>
          </a:p>
        </p:txBody>
      </p:sp>
      <p:sp>
        <p:nvSpPr>
          <p:cNvPr id="50" name="object 4">
            <a:extLst>
              <a:ext uri="{FF2B5EF4-FFF2-40B4-BE49-F238E27FC236}">
                <a16:creationId xmlns:a16="http://schemas.microsoft.com/office/drawing/2014/main" id="{A19CAEEA-4FDD-EF1D-7CA6-2529BE5161D9}"/>
              </a:ext>
            </a:extLst>
          </p:cNvPr>
          <p:cNvSpPr txBox="1"/>
          <p:nvPr/>
        </p:nvSpPr>
        <p:spPr>
          <a:xfrm>
            <a:off x="729526" y="6231729"/>
            <a:ext cx="2567398" cy="322523"/>
          </a:xfrm>
          <a:prstGeom prst="rect">
            <a:avLst/>
          </a:prstGeom>
        </p:spPr>
        <p:txBody>
          <a:bodyPr vert="horz" wrap="square" lIns="0" tIns="14604" rIns="0" bIns="0" rtlCol="0">
            <a:spAutoFit/>
          </a:bodyPr>
          <a:lstStyle/>
          <a:p>
            <a:pPr algn="ctr" defTabSz="914400"/>
            <a:r>
              <a:rPr kumimoji="0" lang="ja-JP" altLang="en-US" sz="2000" b="1" kern="0" dirty="0">
                <a:latin typeface="BIZ UDPゴシック" panose="020B0400000000000000" pitchFamily="50" charset="-128"/>
                <a:ea typeface="BIZ UDPゴシック" panose="020B0400000000000000" pitchFamily="50" charset="-128"/>
                <a:cs typeface="DINPro"/>
              </a:rPr>
              <a:t>１，０００円</a:t>
            </a:r>
            <a:endParaRPr kumimoji="0" lang="en-US" altLang="ja-JP" sz="2000" b="1" kern="0" dirty="0">
              <a:latin typeface="BIZ UDPゴシック" panose="020B0400000000000000" pitchFamily="50" charset="-128"/>
              <a:ea typeface="BIZ UDPゴシック" panose="020B0400000000000000" pitchFamily="50" charset="-128"/>
              <a:cs typeface="DINPro"/>
            </a:endParaRPr>
          </a:p>
        </p:txBody>
      </p:sp>
      <p:sp>
        <p:nvSpPr>
          <p:cNvPr id="51" name="object 4">
            <a:extLst>
              <a:ext uri="{FF2B5EF4-FFF2-40B4-BE49-F238E27FC236}">
                <a16:creationId xmlns:a16="http://schemas.microsoft.com/office/drawing/2014/main" id="{33525D45-9C24-1768-6587-EB987712A4D7}"/>
              </a:ext>
            </a:extLst>
          </p:cNvPr>
          <p:cNvSpPr txBox="1"/>
          <p:nvPr/>
        </p:nvSpPr>
        <p:spPr>
          <a:xfrm>
            <a:off x="979757" y="6673446"/>
            <a:ext cx="2567398" cy="322523"/>
          </a:xfrm>
          <a:prstGeom prst="rect">
            <a:avLst/>
          </a:prstGeom>
        </p:spPr>
        <p:txBody>
          <a:bodyPr vert="horz" wrap="square" lIns="0" tIns="14604" rIns="0" bIns="0" rtlCol="0">
            <a:spAutoFit/>
          </a:bodyPr>
          <a:lstStyle/>
          <a:p>
            <a:pPr algn="ctr" defTabSz="914400"/>
            <a:r>
              <a:rPr kumimoji="0" lang="ja-JP" altLang="en-US" sz="2000" b="1" kern="0" dirty="0">
                <a:latin typeface="BIZ UDPゴシック" panose="020B0400000000000000" pitchFamily="50" charset="-128"/>
                <a:ea typeface="BIZ UDPゴシック" panose="020B0400000000000000" pitchFamily="50" charset="-128"/>
                <a:cs typeface="DINPro"/>
              </a:rPr>
              <a:t>５０名（先着順）</a:t>
            </a:r>
            <a:endParaRPr kumimoji="0" lang="en-US" altLang="ja-JP" sz="2000" b="1" kern="0" dirty="0">
              <a:latin typeface="BIZ UDPゴシック" panose="020B0400000000000000" pitchFamily="50" charset="-128"/>
              <a:ea typeface="BIZ UDPゴシック" panose="020B0400000000000000" pitchFamily="50" charset="-128"/>
              <a:cs typeface="DINPro"/>
            </a:endParaRPr>
          </a:p>
        </p:txBody>
      </p:sp>
      <p:sp>
        <p:nvSpPr>
          <p:cNvPr id="52" name="object 4">
            <a:extLst>
              <a:ext uri="{FF2B5EF4-FFF2-40B4-BE49-F238E27FC236}">
                <a16:creationId xmlns:a16="http://schemas.microsoft.com/office/drawing/2014/main" id="{D2109F37-FDE0-702E-8AF5-A85E67F3D87A}"/>
              </a:ext>
            </a:extLst>
          </p:cNvPr>
          <p:cNvSpPr txBox="1"/>
          <p:nvPr/>
        </p:nvSpPr>
        <p:spPr>
          <a:xfrm>
            <a:off x="1266498" y="7222606"/>
            <a:ext cx="3055187" cy="322523"/>
          </a:xfrm>
          <a:prstGeom prst="rect">
            <a:avLst/>
          </a:prstGeom>
        </p:spPr>
        <p:txBody>
          <a:bodyPr vert="horz" wrap="square" lIns="0" tIns="14604" rIns="0" bIns="0" rtlCol="0">
            <a:spAutoFit/>
          </a:bodyPr>
          <a:lstStyle/>
          <a:p>
            <a:pPr algn="ctr" defTabSz="914400"/>
            <a:r>
              <a:rPr kumimoji="0" lang="ja-JP" altLang="en-US" sz="2000" b="1" kern="0" dirty="0">
                <a:latin typeface="BIZ UDPゴシック" panose="020B0400000000000000" pitchFamily="50" charset="-128"/>
                <a:ea typeface="BIZ UDPゴシック" panose="020B0400000000000000" pitchFamily="50" charset="-128"/>
                <a:cs typeface="DINPro"/>
              </a:rPr>
              <a:t>明日来町公民館　会議室</a:t>
            </a:r>
            <a:endParaRPr kumimoji="0" lang="en-US" altLang="ja-JP" sz="2000" b="1" kern="0" dirty="0">
              <a:latin typeface="BIZ UDPゴシック" panose="020B0400000000000000" pitchFamily="50" charset="-128"/>
              <a:ea typeface="BIZ UDPゴシック" panose="020B0400000000000000" pitchFamily="50" charset="-128"/>
              <a:cs typeface="DINPro"/>
            </a:endParaRPr>
          </a:p>
        </p:txBody>
      </p:sp>
      <p:sp>
        <p:nvSpPr>
          <p:cNvPr id="53" name="object 4">
            <a:extLst>
              <a:ext uri="{FF2B5EF4-FFF2-40B4-BE49-F238E27FC236}">
                <a16:creationId xmlns:a16="http://schemas.microsoft.com/office/drawing/2014/main" id="{01C5BB95-5614-3AE5-2D83-AD1A8F7FD2D7}"/>
              </a:ext>
            </a:extLst>
          </p:cNvPr>
          <p:cNvSpPr txBox="1"/>
          <p:nvPr/>
        </p:nvSpPr>
        <p:spPr>
          <a:xfrm>
            <a:off x="1391738" y="7544591"/>
            <a:ext cx="2857116" cy="291746"/>
          </a:xfrm>
          <a:prstGeom prst="rect">
            <a:avLst/>
          </a:prstGeom>
        </p:spPr>
        <p:txBody>
          <a:bodyPr vert="horz" wrap="square" lIns="0" tIns="14604" rIns="0" bIns="0" rtlCol="0">
            <a:spAutoFit/>
          </a:bodyPr>
          <a:lstStyle/>
          <a:p>
            <a:pPr defTabSz="914400"/>
            <a:r>
              <a:rPr kumimoji="0" lang="ja-JP" altLang="en-US" sz="900" kern="0" dirty="0">
                <a:latin typeface="BIZ UDPゴシック" panose="020B0400000000000000" pitchFamily="50" charset="-128"/>
                <a:ea typeface="BIZ UDPゴシック" panose="020B0400000000000000" pitchFamily="50" charset="-128"/>
                <a:cs typeface="DINPro"/>
              </a:rPr>
              <a:t>〒１２０－００００　〇〇市○○町〇〇〇〇〇〇〇〇</a:t>
            </a:r>
            <a:endParaRPr kumimoji="0" lang="en-US" altLang="ja-JP" sz="900" kern="0" dirty="0">
              <a:latin typeface="BIZ UDPゴシック" panose="020B0400000000000000" pitchFamily="50" charset="-128"/>
              <a:ea typeface="BIZ UDPゴシック" panose="020B0400000000000000" pitchFamily="50" charset="-128"/>
              <a:cs typeface="DINPro"/>
            </a:endParaRPr>
          </a:p>
          <a:p>
            <a:pPr defTabSz="914400"/>
            <a:r>
              <a:rPr kumimoji="0" lang="ja-JP" altLang="en-US" sz="900" kern="0" dirty="0">
                <a:latin typeface="BIZ UDPゴシック" panose="020B0400000000000000" pitchFamily="50" charset="-128"/>
                <a:ea typeface="BIZ UDPゴシック" panose="020B0400000000000000" pitchFamily="50" charset="-128"/>
                <a:cs typeface="DINPro"/>
              </a:rPr>
              <a:t>明日来駅より徒歩○○分</a:t>
            </a:r>
            <a:endParaRPr kumimoji="0" lang="en-US" altLang="ja-JP" sz="900" kern="0" dirty="0">
              <a:latin typeface="BIZ UDPゴシック" panose="020B0400000000000000" pitchFamily="50" charset="-128"/>
              <a:ea typeface="BIZ UDPゴシック" panose="020B0400000000000000" pitchFamily="50" charset="-128"/>
              <a:cs typeface="DINPro"/>
            </a:endParaRPr>
          </a:p>
        </p:txBody>
      </p:sp>
      <p:sp>
        <p:nvSpPr>
          <p:cNvPr id="54" name="object 4">
            <a:extLst>
              <a:ext uri="{FF2B5EF4-FFF2-40B4-BE49-F238E27FC236}">
                <a16:creationId xmlns:a16="http://schemas.microsoft.com/office/drawing/2014/main" id="{51DAFDA2-F557-C88A-FD7D-432E525B235A}"/>
              </a:ext>
            </a:extLst>
          </p:cNvPr>
          <p:cNvSpPr txBox="1"/>
          <p:nvPr/>
        </p:nvSpPr>
        <p:spPr>
          <a:xfrm>
            <a:off x="593885" y="6263917"/>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参加費</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5" name="object 4">
            <a:extLst>
              <a:ext uri="{FF2B5EF4-FFF2-40B4-BE49-F238E27FC236}">
                <a16:creationId xmlns:a16="http://schemas.microsoft.com/office/drawing/2014/main" id="{0898CD36-8CD9-ECC0-39C7-8CB4CE26078C}"/>
              </a:ext>
            </a:extLst>
          </p:cNvPr>
          <p:cNvSpPr txBox="1"/>
          <p:nvPr/>
        </p:nvSpPr>
        <p:spPr>
          <a:xfrm>
            <a:off x="593885" y="6777818"/>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定員</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6" name="object 4">
            <a:extLst>
              <a:ext uri="{FF2B5EF4-FFF2-40B4-BE49-F238E27FC236}">
                <a16:creationId xmlns:a16="http://schemas.microsoft.com/office/drawing/2014/main" id="{2F5D26F0-69F9-D2A0-5D12-2BDB45EA1F47}"/>
              </a:ext>
            </a:extLst>
          </p:cNvPr>
          <p:cNvSpPr txBox="1"/>
          <p:nvPr/>
        </p:nvSpPr>
        <p:spPr>
          <a:xfrm>
            <a:off x="612286" y="7296586"/>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会場名</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7" name="object 4">
            <a:extLst>
              <a:ext uri="{FF2B5EF4-FFF2-40B4-BE49-F238E27FC236}">
                <a16:creationId xmlns:a16="http://schemas.microsoft.com/office/drawing/2014/main" id="{DBA45059-3E29-A1A4-7AF4-20835542155A}"/>
              </a:ext>
            </a:extLst>
          </p:cNvPr>
          <p:cNvSpPr txBox="1"/>
          <p:nvPr/>
        </p:nvSpPr>
        <p:spPr>
          <a:xfrm>
            <a:off x="4455326" y="5349635"/>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講師</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58" name="object 4">
            <a:extLst>
              <a:ext uri="{FF2B5EF4-FFF2-40B4-BE49-F238E27FC236}">
                <a16:creationId xmlns:a16="http://schemas.microsoft.com/office/drawing/2014/main" id="{1098EDC8-13F3-7B75-71AE-E04C312CAEC1}"/>
              </a:ext>
            </a:extLst>
          </p:cNvPr>
          <p:cNvSpPr txBox="1"/>
          <p:nvPr/>
        </p:nvSpPr>
        <p:spPr>
          <a:xfrm>
            <a:off x="4443422" y="5727873"/>
            <a:ext cx="2084375" cy="605678"/>
          </a:xfrm>
          <a:prstGeom prst="rect">
            <a:avLst/>
          </a:prstGeom>
        </p:spPr>
        <p:txBody>
          <a:bodyPr vert="horz" wrap="square" lIns="0" tIns="14604" rIns="0" bIns="0" rtlCol="0">
            <a:spAutoFit/>
          </a:bodyPr>
          <a:lstStyle/>
          <a:p>
            <a:pPr defTabSz="914400">
              <a:lnSpc>
                <a:spcPct val="150000"/>
              </a:lnSpc>
            </a:pPr>
            <a:r>
              <a:rPr kumimoji="0" lang="ja-JP" altLang="en-US" sz="900" kern="0" dirty="0">
                <a:latin typeface="BIZ UDPゴシック" panose="020B0400000000000000" pitchFamily="50" charset="-128"/>
                <a:ea typeface="BIZ UDPゴシック" panose="020B0400000000000000" pitchFamily="50" charset="-128"/>
                <a:cs typeface="DINPro"/>
              </a:rPr>
              <a:t>明日来レディースクリニック委員長</a:t>
            </a:r>
            <a:endParaRPr kumimoji="0" lang="en-US" altLang="ja-JP" sz="9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2000" kern="0" dirty="0">
                <a:latin typeface="BIZ UDPゴシック" panose="020B0400000000000000" pitchFamily="50" charset="-128"/>
                <a:ea typeface="BIZ UDPゴシック" panose="020B0400000000000000" pitchFamily="50" charset="-128"/>
                <a:cs typeface="DINPro"/>
              </a:rPr>
              <a:t>〇〇　〇〇</a:t>
            </a:r>
            <a:endParaRPr kumimoji="0" lang="en-US" altLang="ja-JP" sz="2000" kern="0" dirty="0">
              <a:latin typeface="BIZ UDPゴシック" panose="020B0400000000000000" pitchFamily="50" charset="-128"/>
              <a:ea typeface="BIZ UDPゴシック" panose="020B0400000000000000" pitchFamily="50" charset="-128"/>
              <a:cs typeface="DINPro"/>
            </a:endParaRPr>
          </a:p>
        </p:txBody>
      </p:sp>
      <p:sp>
        <p:nvSpPr>
          <p:cNvPr id="59" name="object 4">
            <a:extLst>
              <a:ext uri="{FF2B5EF4-FFF2-40B4-BE49-F238E27FC236}">
                <a16:creationId xmlns:a16="http://schemas.microsoft.com/office/drawing/2014/main" id="{34CE7BA3-82FC-6C1B-32EE-737CEAF1754B}"/>
              </a:ext>
            </a:extLst>
          </p:cNvPr>
          <p:cNvSpPr txBox="1"/>
          <p:nvPr/>
        </p:nvSpPr>
        <p:spPr>
          <a:xfrm>
            <a:off x="4396953" y="6413541"/>
            <a:ext cx="3055188" cy="1707518"/>
          </a:xfrm>
          <a:prstGeom prst="rect">
            <a:avLst/>
          </a:prstGeom>
        </p:spPr>
        <p:txBody>
          <a:bodyPr vert="horz" wrap="square" lIns="0" tIns="14604" rIns="0" bIns="0" rtlCol="0">
            <a:spAutoFit/>
          </a:bodyPr>
          <a:lstStyle/>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●プロフィール</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a:t>
            </a:r>
            <a:endParaRPr kumimoji="0" lang="en-US" altLang="ja-JP" sz="1100" kern="0" dirty="0">
              <a:latin typeface="BIZ UDPゴシック" panose="020B0400000000000000" pitchFamily="50" charset="-128"/>
              <a:ea typeface="BIZ UDPゴシック" panose="020B0400000000000000" pitchFamily="50" charset="-128"/>
              <a:cs typeface="DINPro"/>
            </a:endParaRPr>
          </a:p>
          <a:p>
            <a:pPr defTabSz="914400"/>
            <a:endParaRPr kumimoji="0" lang="en-US" altLang="ja-JP" sz="1100" kern="0" dirty="0">
              <a:latin typeface="BIZ UDPゴシック" panose="020B0400000000000000" pitchFamily="50" charset="-128"/>
              <a:ea typeface="BIZ UDPゴシック" panose="020B0400000000000000" pitchFamily="50" charset="-128"/>
              <a:cs typeface="DINPro"/>
            </a:endParaRPr>
          </a:p>
        </p:txBody>
      </p:sp>
      <p:sp>
        <p:nvSpPr>
          <p:cNvPr id="60" name="object 4">
            <a:extLst>
              <a:ext uri="{FF2B5EF4-FFF2-40B4-BE49-F238E27FC236}">
                <a16:creationId xmlns:a16="http://schemas.microsoft.com/office/drawing/2014/main" id="{9A7D039F-7A58-8117-7160-61609BE57E6D}"/>
              </a:ext>
            </a:extLst>
          </p:cNvPr>
          <p:cNvSpPr txBox="1"/>
          <p:nvPr/>
        </p:nvSpPr>
        <p:spPr>
          <a:xfrm>
            <a:off x="763201" y="8170969"/>
            <a:ext cx="759986" cy="184024"/>
          </a:xfrm>
          <a:prstGeom prst="rect">
            <a:avLst/>
          </a:prstGeom>
        </p:spPr>
        <p:txBody>
          <a:bodyPr vert="horz" wrap="square" lIns="0" tIns="14604" rIns="0" bIns="0" rtlCol="0">
            <a:spAutoFit/>
          </a:bodyPr>
          <a:lstStyle/>
          <a:p>
            <a:pPr algn="ctr" defTabSz="914400"/>
            <a:r>
              <a:rPr kumimoji="0" lang="ja-JP" altLang="en-US" sz="1100" b="1" kern="0" dirty="0">
                <a:solidFill>
                  <a:schemeClr val="bg1"/>
                </a:solidFill>
                <a:latin typeface="BIZ UDPゴシック" panose="020B0400000000000000" pitchFamily="50" charset="-128"/>
                <a:ea typeface="BIZ UDPゴシック" panose="020B0400000000000000" pitchFamily="50" charset="-128"/>
                <a:cs typeface="DINPro"/>
              </a:rPr>
              <a:t>お申込み</a:t>
            </a:r>
            <a:endParaRPr kumimoji="0" lang="en-US" altLang="ja-JP" sz="11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61" name="object 4">
            <a:extLst>
              <a:ext uri="{FF2B5EF4-FFF2-40B4-BE49-F238E27FC236}">
                <a16:creationId xmlns:a16="http://schemas.microsoft.com/office/drawing/2014/main" id="{38E85386-2783-DF5B-1C88-04FB494B3EFB}"/>
              </a:ext>
            </a:extLst>
          </p:cNvPr>
          <p:cNvSpPr txBox="1"/>
          <p:nvPr/>
        </p:nvSpPr>
        <p:spPr>
          <a:xfrm>
            <a:off x="1671425" y="8170969"/>
            <a:ext cx="6080632" cy="214801"/>
          </a:xfrm>
          <a:prstGeom prst="rect">
            <a:avLst/>
          </a:prstGeom>
        </p:spPr>
        <p:txBody>
          <a:bodyPr vert="horz" wrap="square" lIns="0" tIns="14604" rIns="0" bIns="0" rtlCol="0">
            <a:spAutoFit/>
          </a:bodyPr>
          <a:lstStyle/>
          <a:p>
            <a:pPr algn="ctr" defTabSz="914400"/>
            <a:r>
              <a:rPr kumimoji="0" lang="ja-JP" altLang="en-US" sz="900" b="1" kern="0" dirty="0">
                <a:latin typeface="BIZ UDPゴシック" panose="020B0400000000000000" pitchFamily="50" charset="-128"/>
                <a:ea typeface="BIZ UDPゴシック" panose="020B0400000000000000" pitchFamily="50" charset="-128"/>
                <a:cs typeface="DINPro"/>
              </a:rPr>
              <a:t>下記項目にご記入の上、</a:t>
            </a:r>
            <a:r>
              <a:rPr kumimoji="0" lang="en-US" altLang="ja-JP" sz="1300" b="1" kern="0" dirty="0">
                <a:latin typeface="BIZ UDPゴシック" panose="020B0400000000000000" pitchFamily="50" charset="-128"/>
                <a:ea typeface="BIZ UDPゴシック" panose="020B0400000000000000" pitchFamily="50" charset="-128"/>
                <a:cs typeface="DINPro"/>
              </a:rPr>
              <a:t>FAX.000-000-0000</a:t>
            </a:r>
            <a:r>
              <a:rPr kumimoji="0" lang="ja-JP" altLang="en-US" sz="1300" b="1" kern="0" dirty="0">
                <a:latin typeface="BIZ UDPゴシック" panose="020B0400000000000000" pitchFamily="50" charset="-128"/>
                <a:ea typeface="BIZ UDPゴシック" panose="020B0400000000000000" pitchFamily="50" charset="-128"/>
                <a:cs typeface="DINPro"/>
              </a:rPr>
              <a:t> </a:t>
            </a:r>
            <a:r>
              <a:rPr kumimoji="0" lang="ja-JP" altLang="en-US" sz="900" b="1" kern="0" dirty="0">
                <a:latin typeface="BIZ UDPゴシック" panose="020B0400000000000000" pitchFamily="50" charset="-128"/>
                <a:ea typeface="BIZ UDPゴシック" panose="020B0400000000000000" pitchFamily="50" charset="-128"/>
                <a:cs typeface="DINPro"/>
              </a:rPr>
              <a:t>まで。またはホームページよりお申し込みください。</a:t>
            </a:r>
            <a:endParaRPr kumimoji="0" lang="en-US" altLang="ja-JP" sz="900" b="1" kern="0" dirty="0">
              <a:latin typeface="BIZ UDPゴシック" panose="020B0400000000000000" pitchFamily="50" charset="-128"/>
              <a:ea typeface="BIZ UDPゴシック" panose="020B0400000000000000" pitchFamily="50" charset="-128"/>
              <a:cs typeface="DINPro"/>
            </a:endParaRPr>
          </a:p>
        </p:txBody>
      </p:sp>
      <p:sp>
        <p:nvSpPr>
          <p:cNvPr id="62" name="object 4">
            <a:extLst>
              <a:ext uri="{FF2B5EF4-FFF2-40B4-BE49-F238E27FC236}">
                <a16:creationId xmlns:a16="http://schemas.microsoft.com/office/drawing/2014/main" id="{E7777BE1-5A54-D264-CECE-31AE61E5C3C8}"/>
              </a:ext>
            </a:extLst>
          </p:cNvPr>
          <p:cNvSpPr txBox="1"/>
          <p:nvPr/>
        </p:nvSpPr>
        <p:spPr>
          <a:xfrm>
            <a:off x="504565" y="8983247"/>
            <a:ext cx="1381388" cy="214801"/>
          </a:xfrm>
          <a:prstGeom prst="rect">
            <a:avLst/>
          </a:prstGeom>
        </p:spPr>
        <p:txBody>
          <a:bodyPr vert="horz" wrap="square" lIns="0" tIns="14604" rIns="0" bIns="0" rtlCol="0">
            <a:spAutoFit/>
          </a:bodyPr>
          <a:lstStyle/>
          <a:p>
            <a:pPr algn="ctr" defTabSz="914400"/>
            <a:r>
              <a:rPr kumimoji="0" lang="ja-JP" altLang="en-US" sz="1300" b="1" kern="0" dirty="0">
                <a:latin typeface="BIZ UDPゴシック" panose="020B0400000000000000" pitchFamily="50" charset="-128"/>
                <a:ea typeface="BIZ UDPゴシック" panose="020B0400000000000000" pitchFamily="50" charset="-128"/>
                <a:cs typeface="DINPro"/>
              </a:rPr>
              <a:t>メールアドレス</a:t>
            </a:r>
            <a:endParaRPr kumimoji="0" lang="en-US" altLang="ja-JP" sz="1300" b="1" kern="0" dirty="0">
              <a:latin typeface="BIZ UDPゴシック" panose="020B0400000000000000" pitchFamily="50" charset="-128"/>
              <a:ea typeface="BIZ UDPゴシック" panose="020B0400000000000000" pitchFamily="50" charset="-128"/>
              <a:cs typeface="DINPro"/>
            </a:endParaRPr>
          </a:p>
        </p:txBody>
      </p:sp>
      <p:sp>
        <p:nvSpPr>
          <p:cNvPr id="64" name="object 4">
            <a:extLst>
              <a:ext uri="{FF2B5EF4-FFF2-40B4-BE49-F238E27FC236}">
                <a16:creationId xmlns:a16="http://schemas.microsoft.com/office/drawing/2014/main" id="{715F147A-A0E6-2CB2-2448-801E36DC0FED}"/>
              </a:ext>
            </a:extLst>
          </p:cNvPr>
          <p:cNvSpPr txBox="1"/>
          <p:nvPr/>
        </p:nvSpPr>
        <p:spPr>
          <a:xfrm>
            <a:off x="378118" y="8625740"/>
            <a:ext cx="1065433" cy="214801"/>
          </a:xfrm>
          <a:prstGeom prst="rect">
            <a:avLst/>
          </a:prstGeom>
        </p:spPr>
        <p:txBody>
          <a:bodyPr vert="horz" wrap="square" lIns="0" tIns="14604" rIns="0" bIns="0" rtlCol="0">
            <a:spAutoFit/>
          </a:bodyPr>
          <a:lstStyle/>
          <a:p>
            <a:pPr algn="ctr" defTabSz="914400"/>
            <a:r>
              <a:rPr kumimoji="0" lang="ja-JP" altLang="en-US" sz="1300" b="1" kern="0" dirty="0">
                <a:latin typeface="BIZ UDPゴシック" panose="020B0400000000000000" pitchFamily="50" charset="-128"/>
                <a:ea typeface="BIZ UDPゴシック" panose="020B0400000000000000" pitchFamily="50" charset="-128"/>
                <a:cs typeface="DINPro"/>
              </a:rPr>
              <a:t>お名前</a:t>
            </a:r>
            <a:endParaRPr kumimoji="0" lang="en-US" altLang="ja-JP" sz="1300" b="1" kern="0" dirty="0">
              <a:latin typeface="BIZ UDPゴシック" panose="020B0400000000000000" pitchFamily="50" charset="-128"/>
              <a:ea typeface="BIZ UDPゴシック" panose="020B0400000000000000" pitchFamily="50" charset="-128"/>
              <a:cs typeface="DINPro"/>
            </a:endParaRPr>
          </a:p>
        </p:txBody>
      </p:sp>
      <p:sp>
        <p:nvSpPr>
          <p:cNvPr id="65" name="object 4">
            <a:extLst>
              <a:ext uri="{FF2B5EF4-FFF2-40B4-BE49-F238E27FC236}">
                <a16:creationId xmlns:a16="http://schemas.microsoft.com/office/drawing/2014/main" id="{A02EDA28-00FF-2682-8CF3-3F1C2110241E}"/>
              </a:ext>
            </a:extLst>
          </p:cNvPr>
          <p:cNvSpPr txBox="1"/>
          <p:nvPr/>
        </p:nvSpPr>
        <p:spPr>
          <a:xfrm>
            <a:off x="400435" y="9356052"/>
            <a:ext cx="1065433" cy="214801"/>
          </a:xfrm>
          <a:prstGeom prst="rect">
            <a:avLst/>
          </a:prstGeom>
        </p:spPr>
        <p:txBody>
          <a:bodyPr vert="horz" wrap="square" lIns="0" tIns="14604" rIns="0" bIns="0" rtlCol="0">
            <a:spAutoFit/>
          </a:bodyPr>
          <a:lstStyle/>
          <a:p>
            <a:pPr algn="ctr" defTabSz="914400"/>
            <a:r>
              <a:rPr kumimoji="0" lang="ja-JP" altLang="en-US" sz="1300" b="1" kern="0" dirty="0">
                <a:latin typeface="BIZ UDPゴシック" panose="020B0400000000000000" pitchFamily="50" charset="-128"/>
                <a:ea typeface="BIZ UDPゴシック" panose="020B0400000000000000" pitchFamily="50" charset="-128"/>
                <a:cs typeface="DINPro"/>
              </a:rPr>
              <a:t>ご住所</a:t>
            </a:r>
            <a:endParaRPr kumimoji="0" lang="en-US" altLang="ja-JP" sz="1300" b="1" kern="0" dirty="0">
              <a:latin typeface="BIZ UDPゴシック" panose="020B0400000000000000" pitchFamily="50" charset="-128"/>
              <a:ea typeface="BIZ UDPゴシック" panose="020B0400000000000000" pitchFamily="50" charset="-128"/>
              <a:cs typeface="DINPro"/>
            </a:endParaRPr>
          </a:p>
        </p:txBody>
      </p:sp>
      <p:sp>
        <p:nvSpPr>
          <p:cNvPr id="66" name="object 4">
            <a:extLst>
              <a:ext uri="{FF2B5EF4-FFF2-40B4-BE49-F238E27FC236}">
                <a16:creationId xmlns:a16="http://schemas.microsoft.com/office/drawing/2014/main" id="{ADDE450A-A544-CCD6-EC68-5A3812FB2EE8}"/>
              </a:ext>
            </a:extLst>
          </p:cNvPr>
          <p:cNvSpPr txBox="1"/>
          <p:nvPr/>
        </p:nvSpPr>
        <p:spPr>
          <a:xfrm>
            <a:off x="3849488" y="8638025"/>
            <a:ext cx="1065433" cy="214801"/>
          </a:xfrm>
          <a:prstGeom prst="rect">
            <a:avLst/>
          </a:prstGeom>
        </p:spPr>
        <p:txBody>
          <a:bodyPr vert="horz" wrap="square" lIns="0" tIns="14604" rIns="0" bIns="0" rtlCol="0">
            <a:spAutoFit/>
          </a:bodyPr>
          <a:lstStyle/>
          <a:p>
            <a:pPr algn="ctr" defTabSz="914400"/>
            <a:r>
              <a:rPr kumimoji="0" lang="ja-JP" altLang="en-US" sz="1300" b="1" kern="0" dirty="0">
                <a:latin typeface="BIZ UDPゴシック" panose="020B0400000000000000" pitchFamily="50" charset="-128"/>
                <a:ea typeface="BIZ UDPゴシック" panose="020B0400000000000000" pitchFamily="50" charset="-128"/>
                <a:cs typeface="DINPro"/>
              </a:rPr>
              <a:t>電話番号</a:t>
            </a:r>
            <a:endParaRPr kumimoji="0" lang="en-US" altLang="ja-JP" sz="1300" b="1" kern="0" dirty="0">
              <a:latin typeface="BIZ UDPゴシック" panose="020B0400000000000000" pitchFamily="50" charset="-128"/>
              <a:ea typeface="BIZ UDPゴシック" panose="020B0400000000000000" pitchFamily="50"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327</Words>
  <Application>Microsoft Office PowerPoint</Application>
  <PresentationFormat>ユーザー設定</PresentationFormat>
  <Paragraphs>54</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BIZ UDPゴシック</vt:lpstr>
      <vt:lpstr>BIZ UD明朝 Medium</vt:lpstr>
      <vt:lpstr>HG丸ｺﾞｼｯｸM-PRO</vt:lpstr>
      <vt:lpstr>UD デジタル 教科書体 NP-B</vt:lpstr>
      <vt:lpstr>源ノ角ゴシック Code JP R</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2022-07-06T05:46:30Z</dcterms:modified>
</cp:coreProperties>
</file>