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BA6089"/>
    <a:srgbClr val="E73990"/>
    <a:srgbClr val="C36992"/>
    <a:srgbClr val="FF85C2"/>
    <a:srgbClr val="FF99CC"/>
    <a:srgbClr val="A50021"/>
    <a:srgbClr val="663300"/>
    <a:srgbClr val="CC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3" d="100"/>
          <a:sy n="53" d="100"/>
        </p:scale>
        <p:origin x="576" y="67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図形, 背景パターン&#10;&#10;自動的に生成された説明">
            <a:extLst>
              <a:ext uri="{FF2B5EF4-FFF2-40B4-BE49-F238E27FC236}">
                <a16:creationId xmlns:a16="http://schemas.microsoft.com/office/drawing/2014/main" id="{CFDB71A5-DC20-B95D-11B6-6BAAA0E70D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図 8" descr="図形, 背景パターン&#10;&#10;自動的に生成された説明">
            <a:extLst>
              <a:ext uri="{FF2B5EF4-FFF2-40B4-BE49-F238E27FC236}">
                <a16:creationId xmlns:a16="http://schemas.microsoft.com/office/drawing/2014/main" id="{90736454-21F3-130D-64DA-D40AFDC34E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&#10;&#10;自動的に生成された説明">
            <a:extLst>
              <a:ext uri="{FF2B5EF4-FFF2-40B4-BE49-F238E27FC236}">
                <a16:creationId xmlns:a16="http://schemas.microsoft.com/office/drawing/2014/main" id="{CFF8C9AB-62AB-32B7-157F-D87F846F65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382" y="-278429"/>
            <a:ext cx="2901702" cy="2901702"/>
          </a:xfrm>
          <a:prstGeom prst="rect">
            <a:avLst/>
          </a:prstGeom>
        </p:spPr>
      </p:pic>
      <p:pic>
        <p:nvPicPr>
          <p:cNvPr id="47" name="図 46" descr="パソコンの画面&#10;&#10;低い精度で自動的に生成された説明">
            <a:extLst>
              <a:ext uri="{FF2B5EF4-FFF2-40B4-BE49-F238E27FC236}">
                <a16:creationId xmlns:a16="http://schemas.microsoft.com/office/drawing/2014/main" id="{FEFC6DAE-C690-4F9B-D255-D607ED375F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03" y="8762419"/>
            <a:ext cx="2703582" cy="673609"/>
          </a:xfrm>
          <a:prstGeom prst="rect">
            <a:avLst/>
          </a:prstGeom>
        </p:spPr>
      </p:pic>
      <p:pic>
        <p:nvPicPr>
          <p:cNvPr id="92" name="図 91" descr="図形, 正方形&#10;&#10;自動的に生成された説明">
            <a:extLst>
              <a:ext uri="{FF2B5EF4-FFF2-40B4-BE49-F238E27FC236}">
                <a16:creationId xmlns:a16="http://schemas.microsoft.com/office/drawing/2014/main" id="{027ACADD-B3ED-5983-176F-AF44FEDBC7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724" y="8430709"/>
            <a:ext cx="2164084" cy="2161036"/>
          </a:xfrm>
          <a:prstGeom prst="rect">
            <a:avLst/>
          </a:prstGeom>
        </p:spPr>
      </p:pic>
      <p:sp>
        <p:nvSpPr>
          <p:cNvPr id="42" name="object 4">
            <a:extLst>
              <a:ext uri="{FF2B5EF4-FFF2-40B4-BE49-F238E27FC236}">
                <a16:creationId xmlns:a16="http://schemas.microsoft.com/office/drawing/2014/main" id="{CDB23694-5A65-9523-6995-111B6D40E4A4}"/>
              </a:ext>
            </a:extLst>
          </p:cNvPr>
          <p:cNvSpPr txBox="1"/>
          <p:nvPr/>
        </p:nvSpPr>
        <p:spPr>
          <a:xfrm>
            <a:off x="509200" y="497906"/>
            <a:ext cx="3480788" cy="186140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6000" b="1" kern="0" spc="-3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  <a:cs typeface="DINPro"/>
              </a:rPr>
              <a:t>１０</a:t>
            </a:r>
            <a:r>
              <a:rPr kumimoji="0" lang="ja-JP" altLang="en-US" sz="4500" b="1" kern="0" spc="-3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  <a:cs typeface="DINPro"/>
              </a:rPr>
              <a:t>月</a:t>
            </a:r>
            <a:r>
              <a:rPr kumimoji="0" lang="ja-JP" altLang="en-US" sz="6000" b="1" kern="0" spc="-3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  <a:cs typeface="DINPro"/>
              </a:rPr>
              <a:t>３</a:t>
            </a:r>
            <a:r>
              <a:rPr kumimoji="0" lang="ja-JP" altLang="en-US" sz="4500" b="1" kern="0" spc="-3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  <a:cs typeface="DINPro"/>
              </a:rPr>
              <a:t>日（月）</a:t>
            </a:r>
            <a:endParaRPr kumimoji="0" lang="en-US" altLang="ja-JP" sz="4500" b="1" kern="0" spc="-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ＭＳ Ｐ明朝" panose="02020600040205080304" pitchFamily="18" charset="-128"/>
              <a:ea typeface="ＭＳ Ｐ明朝" panose="02020600040205080304" pitchFamily="18" charset="-128"/>
              <a:cs typeface="DINPro"/>
            </a:endParaRPr>
          </a:p>
          <a:p>
            <a:pPr algn="dist" defTabSz="914400"/>
            <a:r>
              <a:rPr kumimoji="0" lang="ja-JP" altLang="en-US" sz="6000" b="1" kern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  <a:cs typeface="DINPro"/>
              </a:rPr>
              <a:t>新規開院</a:t>
            </a:r>
            <a:endParaRPr kumimoji="0" sz="6000" b="1" kern="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ＭＳ Ｐ明朝" panose="02020600040205080304" pitchFamily="18" charset="-128"/>
              <a:ea typeface="ＭＳ Ｐ明朝" panose="02020600040205080304" pitchFamily="18" charset="-128"/>
              <a:cs typeface="DINPro"/>
            </a:endParaRPr>
          </a:p>
        </p:txBody>
      </p:sp>
      <p:sp>
        <p:nvSpPr>
          <p:cNvPr id="53" name="object 4">
            <a:extLst>
              <a:ext uri="{FF2B5EF4-FFF2-40B4-BE49-F238E27FC236}">
                <a16:creationId xmlns:a16="http://schemas.microsoft.com/office/drawing/2014/main" id="{01C5BB95-5614-3AE5-2D83-AD1A8F7FD2D7}"/>
              </a:ext>
            </a:extLst>
          </p:cNvPr>
          <p:cNvSpPr txBox="1"/>
          <p:nvPr/>
        </p:nvSpPr>
        <p:spPr>
          <a:xfrm>
            <a:off x="2847967" y="10387549"/>
            <a:ext cx="2359961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9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〒０００－００００　○○市明日来町</a:t>
            </a:r>
            <a:r>
              <a:rPr kumimoji="0" lang="en-US" altLang="ja-JP" sz="9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1-1-1</a:t>
            </a:r>
          </a:p>
        </p:txBody>
      </p:sp>
      <p:sp>
        <p:nvSpPr>
          <p:cNvPr id="155" name="object 4">
            <a:extLst>
              <a:ext uri="{FF2B5EF4-FFF2-40B4-BE49-F238E27FC236}">
                <a16:creationId xmlns:a16="http://schemas.microsoft.com/office/drawing/2014/main" id="{46680645-B0DA-11C2-425C-9F5687481F3B}"/>
              </a:ext>
            </a:extLst>
          </p:cNvPr>
          <p:cNvSpPr txBox="1"/>
          <p:nvPr/>
        </p:nvSpPr>
        <p:spPr>
          <a:xfrm>
            <a:off x="5121137" y="1400261"/>
            <a:ext cx="1504191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</a:t>
            </a:r>
            <a:r>
              <a:rPr kumimoji="0" lang="en-US" altLang="ja-JP" sz="1200" kern="0" dirty="0"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0:00</a:t>
            </a:r>
            <a:r>
              <a:rPr kumimoji="0" lang="ja-JP" altLang="en-US" sz="1200" kern="0" dirty="0"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～１５</a:t>
            </a:r>
            <a:r>
              <a:rPr kumimoji="0" lang="en-US" altLang="ja-JP" sz="1200" kern="0" dirty="0"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:00</a:t>
            </a:r>
          </a:p>
        </p:txBody>
      </p:sp>
      <p:sp>
        <p:nvSpPr>
          <p:cNvPr id="49" name="object 4">
            <a:extLst>
              <a:ext uri="{FF2B5EF4-FFF2-40B4-BE49-F238E27FC236}">
                <a16:creationId xmlns:a16="http://schemas.microsoft.com/office/drawing/2014/main" id="{19A30ACC-3A7F-11C3-2761-DB801F90933C}"/>
              </a:ext>
            </a:extLst>
          </p:cNvPr>
          <p:cNvSpPr txBox="1"/>
          <p:nvPr/>
        </p:nvSpPr>
        <p:spPr>
          <a:xfrm>
            <a:off x="4877210" y="863998"/>
            <a:ext cx="1992044" cy="4764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3000" b="1" kern="0" dirty="0"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10</a:t>
            </a:r>
            <a:r>
              <a:rPr kumimoji="0" lang="ja-JP" altLang="en-US" sz="3000" b="1" kern="0" dirty="0"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月</a:t>
            </a:r>
            <a:r>
              <a:rPr kumimoji="0" lang="en-US" altLang="ja-JP" sz="3000" b="1" kern="0" dirty="0"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</a:t>
            </a:r>
            <a:r>
              <a:rPr kumimoji="0" lang="ja-JP" altLang="en-US" sz="3000" b="1" kern="0" dirty="0"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日</a:t>
            </a:r>
            <a:r>
              <a:rPr kumimoji="0" lang="ja-JP" altLang="en-US" sz="1600" b="1" kern="0" dirty="0"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（土）</a:t>
            </a:r>
            <a:endParaRPr kumimoji="0" lang="en-US" altLang="ja-JP" sz="1600" b="1" kern="0" dirty="0"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69" name="object 4">
            <a:extLst>
              <a:ext uri="{FF2B5EF4-FFF2-40B4-BE49-F238E27FC236}">
                <a16:creationId xmlns:a16="http://schemas.microsoft.com/office/drawing/2014/main" id="{97FE1283-EF06-8035-6644-5F4B601A47D4}"/>
              </a:ext>
            </a:extLst>
          </p:cNvPr>
          <p:cNvSpPr txBox="1"/>
          <p:nvPr/>
        </p:nvSpPr>
        <p:spPr>
          <a:xfrm>
            <a:off x="5275217" y="279781"/>
            <a:ext cx="1287855" cy="2763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700" b="1" kern="0" dirty="0"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内覧会開催</a:t>
            </a:r>
            <a:endParaRPr kumimoji="0" lang="en-US" altLang="ja-JP" sz="1700" b="1" kern="0" dirty="0"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70" name="object 4">
            <a:extLst>
              <a:ext uri="{FF2B5EF4-FFF2-40B4-BE49-F238E27FC236}">
                <a16:creationId xmlns:a16="http://schemas.microsoft.com/office/drawing/2014/main" id="{72EB3EA4-39C1-5C11-173F-2421B7EAA650}"/>
              </a:ext>
            </a:extLst>
          </p:cNvPr>
          <p:cNvSpPr txBox="1"/>
          <p:nvPr/>
        </p:nvSpPr>
        <p:spPr>
          <a:xfrm>
            <a:off x="4986010" y="1984305"/>
            <a:ext cx="1847335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000" kern="0" spc="-15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どなたでもご参加できます。</a:t>
            </a:r>
            <a:endParaRPr kumimoji="0" lang="en-US" altLang="ja-JP" sz="1000" kern="0" spc="-15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1000" kern="0" spc="-15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お気軽にお越しください。</a:t>
            </a:r>
            <a:endParaRPr kumimoji="0" lang="en-US" altLang="ja-JP" sz="1000" kern="0" spc="-15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72" name="object 4">
            <a:extLst>
              <a:ext uri="{FF2B5EF4-FFF2-40B4-BE49-F238E27FC236}">
                <a16:creationId xmlns:a16="http://schemas.microsoft.com/office/drawing/2014/main" id="{11877A70-C36A-75DA-435B-F507A4672378}"/>
              </a:ext>
            </a:extLst>
          </p:cNvPr>
          <p:cNvSpPr txBox="1"/>
          <p:nvPr/>
        </p:nvSpPr>
        <p:spPr>
          <a:xfrm>
            <a:off x="621271" y="5424536"/>
            <a:ext cx="6813352" cy="17642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ごあいさつ</a:t>
            </a:r>
            <a:endParaRPr kumimoji="0" lang="en-US" altLang="ja-JP" sz="13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このたび　明日来町にて「明日来クリニック」を開院することとなりました。</a:t>
            </a:r>
            <a:endParaRPr kumimoji="0" lang="en-US" altLang="ja-JP" sz="13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〇〇〇〇〇〇〇〇〇〇〇〇〇〇〇〇〇〇〇〇〇〇〇〇〇〇〇〇</a:t>
            </a:r>
            <a:endParaRPr kumimoji="0" lang="en-US" altLang="ja-JP" sz="13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〇〇〇〇〇〇〇〇〇〇〇〇〇〇〇〇〇〇〇〇〇〇〇〇〇〇〇〇</a:t>
            </a:r>
            <a:endParaRPr kumimoji="0" lang="en-US" altLang="ja-JP" sz="13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どうぞよろしくお願い致します。</a:t>
            </a:r>
            <a:endParaRPr kumimoji="0" lang="en-US" altLang="ja-JP" sz="13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3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院長　〇〇〇〇</a:t>
            </a:r>
            <a:endParaRPr kumimoji="0" lang="en-US" altLang="ja-JP" sz="13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76" name="object 4">
            <a:extLst>
              <a:ext uri="{FF2B5EF4-FFF2-40B4-BE49-F238E27FC236}">
                <a16:creationId xmlns:a16="http://schemas.microsoft.com/office/drawing/2014/main" id="{2111E027-1A71-7A87-AC25-6C910BCDFCB6}"/>
              </a:ext>
            </a:extLst>
          </p:cNvPr>
          <p:cNvSpPr txBox="1"/>
          <p:nvPr/>
        </p:nvSpPr>
        <p:spPr>
          <a:xfrm>
            <a:off x="598189" y="9496948"/>
            <a:ext cx="2249778" cy="1297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6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※</a:t>
            </a:r>
            <a:r>
              <a:rPr kumimoji="0" lang="ja-JP" altLang="en-US" sz="6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受付は診療時間終了の１５分前までにおねがいします</a:t>
            </a:r>
            <a:endParaRPr kumimoji="0" lang="en-US" altLang="ja-JP" sz="6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D1287C58-EE89-FB8A-B56A-6509E3829FA3}"/>
              </a:ext>
            </a:extLst>
          </p:cNvPr>
          <p:cNvGrpSpPr/>
          <p:nvPr/>
        </p:nvGrpSpPr>
        <p:grpSpPr>
          <a:xfrm>
            <a:off x="643256" y="8983839"/>
            <a:ext cx="2796626" cy="567604"/>
            <a:chOff x="4192352" y="8995783"/>
            <a:chExt cx="2273289" cy="547253"/>
          </a:xfrm>
        </p:grpSpPr>
        <p:sp>
          <p:nvSpPr>
            <p:cNvPr id="77" name="object 4">
              <a:extLst>
                <a:ext uri="{FF2B5EF4-FFF2-40B4-BE49-F238E27FC236}">
                  <a16:creationId xmlns:a16="http://schemas.microsoft.com/office/drawing/2014/main" id="{D529D15B-DAD2-FA97-83AF-62BFA66CADEB}"/>
                </a:ext>
              </a:extLst>
            </p:cNvPr>
            <p:cNvSpPr txBox="1"/>
            <p:nvPr/>
          </p:nvSpPr>
          <p:spPr>
            <a:xfrm>
              <a:off x="4217031" y="8995783"/>
              <a:ext cx="605980" cy="148886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kumimoji="0" lang="ja-JP" altLang="en-US" sz="700" b="1" kern="0" dirty="0"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９：００～１２：００</a:t>
              </a:r>
              <a:endParaRPr kumimoji="0" lang="en-US" altLang="ja-JP" sz="7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endParaRPr>
            </a:p>
          </p:txBody>
        </p:sp>
        <p:sp>
          <p:nvSpPr>
            <p:cNvPr id="78" name="object 4">
              <a:extLst>
                <a:ext uri="{FF2B5EF4-FFF2-40B4-BE49-F238E27FC236}">
                  <a16:creationId xmlns:a16="http://schemas.microsoft.com/office/drawing/2014/main" id="{BE38C941-E946-A697-E04E-437477657264}"/>
                </a:ext>
              </a:extLst>
            </p:cNvPr>
            <p:cNvSpPr txBox="1"/>
            <p:nvPr/>
          </p:nvSpPr>
          <p:spPr>
            <a:xfrm>
              <a:off x="4192352" y="9232567"/>
              <a:ext cx="605980" cy="310469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kumimoji="0" lang="ja-JP" altLang="en-US" sz="700" b="1" kern="0" dirty="0"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１５：００～１８：００</a:t>
              </a:r>
              <a:endParaRPr kumimoji="0" lang="en-US" altLang="ja-JP" sz="7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endParaRPr>
            </a:p>
          </p:txBody>
        </p:sp>
        <p:sp>
          <p:nvSpPr>
            <p:cNvPr id="79" name="object 4">
              <a:extLst>
                <a:ext uri="{FF2B5EF4-FFF2-40B4-BE49-F238E27FC236}">
                  <a16:creationId xmlns:a16="http://schemas.microsoft.com/office/drawing/2014/main" id="{24EF23DD-D5FF-4C50-817E-49449FA0CC1C}"/>
                </a:ext>
              </a:extLst>
            </p:cNvPr>
            <p:cNvSpPr txBox="1"/>
            <p:nvPr/>
          </p:nvSpPr>
          <p:spPr>
            <a:xfrm>
              <a:off x="4908078" y="9002968"/>
              <a:ext cx="1553050" cy="148886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kumimoji="0" lang="ja-JP" altLang="en-US" sz="700" b="1" kern="0" dirty="0"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〇　　　　〇　　　　〇　　　　</a:t>
              </a:r>
              <a:r>
                <a:rPr kumimoji="0" lang="en-US" altLang="ja-JP" sz="700" b="1" kern="0" dirty="0"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×</a:t>
              </a:r>
              <a:r>
                <a:rPr kumimoji="0" lang="ja-JP" altLang="en-US" sz="700" b="1" kern="0" dirty="0"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　　　　〇　　　　〇</a:t>
              </a:r>
              <a:endParaRPr kumimoji="0" lang="en-US" altLang="ja-JP" sz="7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endParaRPr>
            </a:p>
          </p:txBody>
        </p:sp>
        <p:sp>
          <p:nvSpPr>
            <p:cNvPr id="82" name="object 4">
              <a:extLst>
                <a:ext uri="{FF2B5EF4-FFF2-40B4-BE49-F238E27FC236}">
                  <a16:creationId xmlns:a16="http://schemas.microsoft.com/office/drawing/2014/main" id="{778806F6-9801-F03A-69A2-7B3FCCE38718}"/>
                </a:ext>
              </a:extLst>
            </p:cNvPr>
            <p:cNvSpPr txBox="1"/>
            <p:nvPr/>
          </p:nvSpPr>
          <p:spPr>
            <a:xfrm>
              <a:off x="4912591" y="9222103"/>
              <a:ext cx="1553050" cy="148886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kumimoji="0" lang="ja-JP" altLang="en-US" sz="700" b="1" kern="0" dirty="0"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〇　　　　〇　　　  </a:t>
              </a:r>
              <a:r>
                <a:rPr kumimoji="0" lang="en-US" altLang="ja-JP" sz="700" b="1" kern="0" dirty="0"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×</a:t>
              </a:r>
              <a:r>
                <a:rPr kumimoji="0" lang="ja-JP" altLang="en-US" sz="700" b="1" kern="0" dirty="0"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　　　　</a:t>
              </a:r>
              <a:r>
                <a:rPr kumimoji="0" lang="en-US" altLang="ja-JP" sz="700" b="1" kern="0" dirty="0"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×</a:t>
              </a:r>
              <a:r>
                <a:rPr kumimoji="0" lang="ja-JP" altLang="en-US" sz="700" b="1" kern="0" dirty="0"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　　　　〇　　　  </a:t>
              </a:r>
              <a:r>
                <a:rPr kumimoji="0" lang="en-US" altLang="ja-JP" sz="700" b="1" kern="0" dirty="0">
                  <a:latin typeface="BIZ UDPゴシック" panose="020B0400000000000000" pitchFamily="50" charset="-128"/>
                  <a:ea typeface="BIZ UDPゴシック" panose="020B0400000000000000" pitchFamily="50" charset="-128"/>
                  <a:cs typeface="DINPro"/>
                </a:rPr>
                <a:t>×</a:t>
              </a:r>
            </a:p>
          </p:txBody>
        </p:sp>
      </p:grpSp>
      <p:sp>
        <p:nvSpPr>
          <p:cNvPr id="84" name="object 4">
            <a:extLst>
              <a:ext uri="{FF2B5EF4-FFF2-40B4-BE49-F238E27FC236}">
                <a16:creationId xmlns:a16="http://schemas.microsoft.com/office/drawing/2014/main" id="{29E577C9-2B95-D218-E1E3-60E298936D25}"/>
              </a:ext>
            </a:extLst>
          </p:cNvPr>
          <p:cNvSpPr txBox="1"/>
          <p:nvPr/>
        </p:nvSpPr>
        <p:spPr>
          <a:xfrm>
            <a:off x="413394" y="10035845"/>
            <a:ext cx="3696217" cy="3686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23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Tel.</a:t>
            </a:r>
            <a:r>
              <a:rPr kumimoji="0" lang="ja-JP" altLang="en-US" sz="23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</a:t>
            </a:r>
            <a:r>
              <a:rPr kumimoji="0" lang="en-US" altLang="ja-JP" sz="23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03-0000-0000</a:t>
            </a:r>
          </a:p>
        </p:txBody>
      </p:sp>
      <p:sp>
        <p:nvSpPr>
          <p:cNvPr id="85" name="object 4">
            <a:extLst>
              <a:ext uri="{FF2B5EF4-FFF2-40B4-BE49-F238E27FC236}">
                <a16:creationId xmlns:a16="http://schemas.microsoft.com/office/drawing/2014/main" id="{B58DEA05-689B-EA19-61B6-E3D55054F45D}"/>
              </a:ext>
            </a:extLst>
          </p:cNvPr>
          <p:cNvSpPr txBox="1"/>
          <p:nvPr/>
        </p:nvSpPr>
        <p:spPr>
          <a:xfrm>
            <a:off x="4049088" y="10086885"/>
            <a:ext cx="976336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※</a:t>
            </a:r>
            <a:r>
              <a:rPr kumimoji="0" lang="ja-JP" altLang="en-US" sz="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初心の方は必ず</a:t>
            </a:r>
            <a:endParaRPr kumimoji="0" lang="en-US" altLang="ja-JP" sz="8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ご予約くだい</a:t>
            </a:r>
            <a:endParaRPr kumimoji="0" lang="en-US" altLang="ja-JP" sz="8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6" name="object 4">
            <a:extLst>
              <a:ext uri="{FF2B5EF4-FFF2-40B4-BE49-F238E27FC236}">
                <a16:creationId xmlns:a16="http://schemas.microsoft.com/office/drawing/2014/main" id="{6FF5F86C-CB13-7CC0-5C00-98DFE870B0FF}"/>
              </a:ext>
            </a:extLst>
          </p:cNvPr>
          <p:cNvSpPr txBox="1"/>
          <p:nvPr/>
        </p:nvSpPr>
        <p:spPr>
          <a:xfrm>
            <a:off x="3307185" y="8847732"/>
            <a:ext cx="1820548" cy="59952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900" kern="0" spc="-150" dirty="0">
                <a:solidFill>
                  <a:schemeClr val="bg1"/>
                </a:solidFill>
                <a:latin typeface="源ノ角ゴシック Code JP R" panose="020B0500000000000000" pitchFamily="34" charset="-128"/>
                <a:ea typeface="源ノ角ゴシック Code JP R" panose="020B0500000000000000" pitchFamily="34" charset="-128"/>
                <a:cs typeface="DINPro"/>
              </a:rPr>
              <a:t>木曜</a:t>
            </a:r>
            <a:endParaRPr kumimoji="0" lang="en-US" altLang="ja-JP" sz="1900" kern="0" spc="-150" dirty="0">
              <a:solidFill>
                <a:schemeClr val="bg1"/>
              </a:solidFill>
              <a:latin typeface="源ノ角ゴシック Code JP R" panose="020B0500000000000000" pitchFamily="34" charset="-128"/>
              <a:ea typeface="源ノ角ゴシック Code JP R" panose="020B0500000000000000" pitchFamily="34" charset="-128"/>
              <a:cs typeface="DINPro"/>
            </a:endParaRPr>
          </a:p>
          <a:p>
            <a:pPr algn="ctr" defTabSz="914400"/>
            <a:r>
              <a:rPr kumimoji="0" lang="ja-JP" altLang="en-US" sz="1900" kern="0" spc="-150" dirty="0">
                <a:solidFill>
                  <a:schemeClr val="bg1"/>
                </a:solidFill>
                <a:latin typeface="源ノ角ゴシック Code JP R" panose="020B0500000000000000" pitchFamily="34" charset="-128"/>
                <a:ea typeface="源ノ角ゴシック Code JP R" panose="020B0500000000000000" pitchFamily="34" charset="-128"/>
                <a:cs typeface="DINPro"/>
              </a:rPr>
              <a:t>日曜・祝日</a:t>
            </a:r>
            <a:endParaRPr kumimoji="0" sz="1900" kern="0" spc="-150" dirty="0">
              <a:solidFill>
                <a:schemeClr val="bg1"/>
              </a:solidFill>
              <a:latin typeface="源ノ角ゴシック Code JP R" panose="020B0500000000000000" pitchFamily="34" charset="-128"/>
              <a:ea typeface="源ノ角ゴシック Code JP R" panose="020B0500000000000000" pitchFamily="34" charset="-128"/>
              <a:cs typeface="DIN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2C1030D5-15E1-881A-8044-10C6B72AA95C}"/>
              </a:ext>
            </a:extLst>
          </p:cNvPr>
          <p:cNvSpPr txBox="1"/>
          <p:nvPr/>
        </p:nvSpPr>
        <p:spPr>
          <a:xfrm>
            <a:off x="175280" y="10387549"/>
            <a:ext cx="2818686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9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h</a:t>
            </a:r>
            <a:r>
              <a:rPr kumimoji="0" lang="ja-JP" altLang="en-US" sz="9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ｔｔｐｓ</a:t>
            </a:r>
            <a:r>
              <a:rPr kumimoji="0" lang="en-US" altLang="ja-JP" sz="9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://</a:t>
            </a:r>
            <a:r>
              <a:rPr kumimoji="0" lang="ja-JP" altLang="en-US" sz="9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〇〇〇〇〇〇〇〇〇〇〇〇</a:t>
            </a:r>
            <a:endParaRPr kumimoji="0" lang="en-US" altLang="ja-JP" sz="9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0" name="object 4">
            <a:extLst>
              <a:ext uri="{FF2B5EF4-FFF2-40B4-BE49-F238E27FC236}">
                <a16:creationId xmlns:a16="http://schemas.microsoft.com/office/drawing/2014/main" id="{2F8AF074-9745-1D1A-111F-E95322EEAA40}"/>
              </a:ext>
            </a:extLst>
          </p:cNvPr>
          <p:cNvSpPr txBox="1"/>
          <p:nvPr/>
        </p:nvSpPr>
        <p:spPr>
          <a:xfrm>
            <a:off x="2472465" y="3453307"/>
            <a:ext cx="3035045" cy="41485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600" kern="0" dirty="0">
                <a:solidFill>
                  <a:schemeClr val="accent1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歯科・内科・小児科</a:t>
            </a:r>
            <a:endParaRPr kumimoji="0" lang="en-US" altLang="ja-JP" sz="2600" kern="0" dirty="0">
              <a:solidFill>
                <a:schemeClr val="accent1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1" name="object 4">
            <a:extLst>
              <a:ext uri="{FF2B5EF4-FFF2-40B4-BE49-F238E27FC236}">
                <a16:creationId xmlns:a16="http://schemas.microsoft.com/office/drawing/2014/main" id="{4D865900-3A68-75B6-AEBD-D13E23D41988}"/>
              </a:ext>
            </a:extLst>
          </p:cNvPr>
          <p:cNvSpPr txBox="1"/>
          <p:nvPr/>
        </p:nvSpPr>
        <p:spPr>
          <a:xfrm>
            <a:off x="980809" y="3960643"/>
            <a:ext cx="5777631" cy="93807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6000" b="1" kern="0" dirty="0">
                <a:solidFill>
                  <a:schemeClr val="accent1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DINPro"/>
              </a:rPr>
              <a:t>明日来クリニック</a:t>
            </a:r>
            <a:endParaRPr kumimoji="0" lang="en-US" altLang="ja-JP" sz="6000" b="1" kern="0" dirty="0">
              <a:solidFill>
                <a:schemeClr val="accent1">
                  <a:lumMod val="75000"/>
                </a:schemeClr>
              </a:solidFill>
              <a:latin typeface="ＭＳ Ｐ明朝" panose="02020600040205080304" pitchFamily="18" charset="-128"/>
              <a:ea typeface="ＭＳ Ｐ明朝" panose="02020600040205080304" pitchFamily="18" charset="-128"/>
              <a:cs typeface="DINPro"/>
            </a:endParaRP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CE91A403-4F82-DEA2-9B17-973DD7BEDE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427" y="4987872"/>
            <a:ext cx="5215139" cy="131064"/>
          </a:xfrm>
          <a:prstGeom prst="rect">
            <a:avLst/>
          </a:prstGeom>
        </p:spPr>
      </p:pic>
      <p:pic>
        <p:nvPicPr>
          <p:cNvPr id="94" name="図 93">
            <a:extLst>
              <a:ext uri="{FF2B5EF4-FFF2-40B4-BE49-F238E27FC236}">
                <a16:creationId xmlns:a16="http://schemas.microsoft.com/office/drawing/2014/main" id="{C89AF4FE-6BBD-032A-109F-D71BA98FF4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77" y="9784301"/>
            <a:ext cx="4291593" cy="182880"/>
          </a:xfrm>
          <a:prstGeom prst="rect">
            <a:avLst/>
          </a:prstGeom>
        </p:spPr>
      </p:pic>
      <p:pic>
        <p:nvPicPr>
          <p:cNvPr id="96" name="図 95" descr="図形&#10;&#10;低い精度で自動的に生成された説明">
            <a:extLst>
              <a:ext uri="{FF2B5EF4-FFF2-40B4-BE49-F238E27FC236}">
                <a16:creationId xmlns:a16="http://schemas.microsoft.com/office/drawing/2014/main" id="{7CF89F93-8934-7DFE-3A11-A019176D6FA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82" y="8439509"/>
            <a:ext cx="1408179" cy="182880"/>
          </a:xfrm>
          <a:prstGeom prst="rect">
            <a:avLst/>
          </a:prstGeom>
        </p:spPr>
      </p:pic>
      <p:pic>
        <p:nvPicPr>
          <p:cNvPr id="98" name="図 97">
            <a:extLst>
              <a:ext uri="{FF2B5EF4-FFF2-40B4-BE49-F238E27FC236}">
                <a16:creationId xmlns:a16="http://schemas.microsoft.com/office/drawing/2014/main" id="{7545D92E-55FE-1042-49C8-B6A970F1963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42" y="8434461"/>
            <a:ext cx="2703582" cy="182880"/>
          </a:xfrm>
          <a:prstGeom prst="rect">
            <a:avLst/>
          </a:prstGeom>
        </p:spPr>
      </p:pic>
      <p:sp>
        <p:nvSpPr>
          <p:cNvPr id="83" name="object 4">
            <a:extLst>
              <a:ext uri="{FF2B5EF4-FFF2-40B4-BE49-F238E27FC236}">
                <a16:creationId xmlns:a16="http://schemas.microsoft.com/office/drawing/2014/main" id="{A64535BA-2B31-B761-3F5B-E49040802229}"/>
              </a:ext>
            </a:extLst>
          </p:cNvPr>
          <p:cNvSpPr txBox="1"/>
          <p:nvPr/>
        </p:nvSpPr>
        <p:spPr>
          <a:xfrm>
            <a:off x="1679410" y="9781347"/>
            <a:ext cx="2208377" cy="1532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900" b="1" kern="0" dirty="0">
                <a:solidFill>
                  <a:schemeClr val="accent5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ご予約・お問い合わせはこちら</a:t>
            </a:r>
            <a:endParaRPr kumimoji="0" lang="en-US" altLang="ja-JP" sz="900" b="1" kern="0" dirty="0">
              <a:solidFill>
                <a:schemeClr val="accent5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07" name="object 4">
            <a:extLst>
              <a:ext uri="{FF2B5EF4-FFF2-40B4-BE49-F238E27FC236}">
                <a16:creationId xmlns:a16="http://schemas.microsoft.com/office/drawing/2014/main" id="{DF87B96F-2542-C84A-42A0-78866D0A0D9D}"/>
              </a:ext>
            </a:extLst>
          </p:cNvPr>
          <p:cNvSpPr txBox="1"/>
          <p:nvPr/>
        </p:nvSpPr>
        <p:spPr>
          <a:xfrm>
            <a:off x="827995" y="8426047"/>
            <a:ext cx="2208377" cy="1532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900" b="1" kern="0" dirty="0">
                <a:solidFill>
                  <a:schemeClr val="accent5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診療時間</a:t>
            </a:r>
            <a:endParaRPr kumimoji="0" lang="en-US" altLang="ja-JP" sz="900" b="1" kern="0" dirty="0">
              <a:solidFill>
                <a:schemeClr val="accent5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08" name="object 4">
            <a:extLst>
              <a:ext uri="{FF2B5EF4-FFF2-40B4-BE49-F238E27FC236}">
                <a16:creationId xmlns:a16="http://schemas.microsoft.com/office/drawing/2014/main" id="{DFE44ED8-FBB2-FBBB-55C1-2FCE3C9B71C5}"/>
              </a:ext>
            </a:extLst>
          </p:cNvPr>
          <p:cNvSpPr txBox="1"/>
          <p:nvPr/>
        </p:nvSpPr>
        <p:spPr>
          <a:xfrm>
            <a:off x="3587969" y="8427017"/>
            <a:ext cx="1210839" cy="1532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900" b="1" kern="0" dirty="0">
                <a:solidFill>
                  <a:schemeClr val="accent5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休診日</a:t>
            </a:r>
            <a:endParaRPr kumimoji="0" lang="en-US" altLang="ja-JP" sz="900" b="1" kern="0" dirty="0">
              <a:solidFill>
                <a:schemeClr val="accent5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236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BIZ UDPゴシック</vt:lpstr>
      <vt:lpstr>HG丸ｺﾞｼｯｸM-PRO</vt:lpstr>
      <vt:lpstr>ＭＳ Ｐ明朝</vt:lpstr>
      <vt:lpstr>源ノ角ゴシック Code JP R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2022-08-15T06:13:54Z</dcterms:modified>
</cp:coreProperties>
</file>