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3" r:id="rId1"/>
  </p:sldMasterIdLst>
  <p:notesMasterIdLst>
    <p:notesMasterId r:id="rId4"/>
  </p:notesMasterIdLst>
  <p:sldIdLst>
    <p:sldId id="260" r:id="rId2"/>
    <p:sldId id="266" r:id="rId3"/>
  </p:sldIdLst>
  <p:sldSz cx="7775575" cy="10907713"/>
  <p:notesSz cx="6794500" cy="992505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00"/>
    <a:srgbClr val="FF6699"/>
    <a:srgbClr val="BA6089"/>
    <a:srgbClr val="E73990"/>
    <a:srgbClr val="C36992"/>
    <a:srgbClr val="FF85C2"/>
    <a:srgbClr val="FF99CC"/>
    <a:srgbClr val="A50021"/>
    <a:srgbClr val="663300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601" autoAdjust="0"/>
    <p:restoredTop sz="94660"/>
  </p:normalViewPr>
  <p:slideViewPr>
    <p:cSldViewPr snapToGrid="0">
      <p:cViewPr>
        <p:scale>
          <a:sx n="60" d="100"/>
          <a:sy n="60" d="100"/>
        </p:scale>
        <p:origin x="2405" y="-394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645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2022/8/15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03450" y="1239838"/>
            <a:ext cx="23876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431"/>
            <a:ext cx="5435600" cy="390798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645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8/15/2022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58712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8/15/2022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51728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8/15/2022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8293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 descr="背景パターン&#10;&#10;低い精度で自動的に生成された説明">
            <a:extLst>
              <a:ext uri="{FF2B5EF4-FFF2-40B4-BE49-F238E27FC236}">
                <a16:creationId xmlns:a16="http://schemas.microsoft.com/office/drawing/2014/main" id="{E48AB2F2-448D-CE01-1053-F5763FDAD1E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" y="0"/>
            <a:ext cx="7775554" cy="10907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0714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8/15/2022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48801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8/15/2022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14404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8/15/2022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52150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8/15/2022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12666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8/15/2022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59925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8/15/2022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6" name="図 5" descr="背景パターン&#10;&#10;低い精度で自動的に生成された説明">
            <a:extLst>
              <a:ext uri="{FF2B5EF4-FFF2-40B4-BE49-F238E27FC236}">
                <a16:creationId xmlns:a16="http://schemas.microsoft.com/office/drawing/2014/main" id="{B6004BAE-7E8C-8B25-5527-D01DA04ED62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" y="0"/>
            <a:ext cx="7775554" cy="10907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3792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8/15/2022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90209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8/15/2022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43090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571" y="580737"/>
            <a:ext cx="6706433" cy="21083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571" y="2903673"/>
            <a:ext cx="6706433" cy="69208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571" y="10109836"/>
            <a:ext cx="1749504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smtClean="0"/>
              <a:t>8/15/2022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5659" y="10109836"/>
            <a:ext cx="2624257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91500" y="10109836"/>
            <a:ext cx="1749504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0488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</p:sldLayoutIdLst>
  <p:txStyles>
    <p:titleStyle>
      <a:lvl1pPr algn="l" defTabSz="777514" rtl="0" eaLnBrk="1" latinLnBrk="0" hangingPunct="1">
        <a:lnSpc>
          <a:spcPct val="90000"/>
        </a:lnSpc>
        <a:spcBef>
          <a:spcPct val="0"/>
        </a:spcBef>
        <a:buNone/>
        <a:defRPr kumimoji="1" sz="374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79" indent="-194379" algn="l" defTabSz="777514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kumimoji="1" sz="2381" kern="1200">
          <a:solidFill>
            <a:schemeClr val="tx1"/>
          </a:solidFill>
          <a:latin typeface="+mn-lt"/>
          <a:ea typeface="+mn-ea"/>
          <a:cs typeface="+mn-cs"/>
        </a:defRPr>
      </a:lvl1pPr>
      <a:lvl2pPr marL="5831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2pPr>
      <a:lvl3pPr marL="971893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360650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749407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openxmlformats.org/officeDocument/2006/relationships/image" Target="../media/image13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12" Type="http://schemas.openxmlformats.org/officeDocument/2006/relationships/image" Target="../media/image12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5" Type="http://schemas.openxmlformats.org/officeDocument/2006/relationships/image" Target="../media/image15.png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9.png"/><Relationship Id="rId1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019007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2006"/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019007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2006"/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019007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2006"/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r>
              <a:rPr lang="en-US" altLang="ja-JP" b="1"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endParaRPr lang="en-US" altLang="ja-JP" sz="1400"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en-US" altLang="ja-JP" sz="1800" b="1"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r>
              <a:rPr lang="en-US" altLang="ja-JP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endParaRPr lang="en-US" altLang="ja-JP" sz="14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r>
              <a:rPr lang="en-US" altLang="ja-JP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endParaRPr lang="en-US" altLang="ja-JP" sz="14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34691424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図 12" descr="モニター画面に映る文字&#10;&#10;自動的に生成された説明">
            <a:extLst>
              <a:ext uri="{FF2B5EF4-FFF2-40B4-BE49-F238E27FC236}">
                <a16:creationId xmlns:a16="http://schemas.microsoft.com/office/drawing/2014/main" id="{DAFEF4D0-C780-0281-38A1-9129F61C46D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853" y="7971442"/>
            <a:ext cx="3072390" cy="2136652"/>
          </a:xfrm>
          <a:prstGeom prst="rect">
            <a:avLst/>
          </a:prstGeom>
        </p:spPr>
      </p:pic>
      <p:pic>
        <p:nvPicPr>
          <p:cNvPr id="29" name="図 28" descr="図形&#10;&#10;中程度の精度で自動的に生成された説明">
            <a:extLst>
              <a:ext uri="{FF2B5EF4-FFF2-40B4-BE49-F238E27FC236}">
                <a16:creationId xmlns:a16="http://schemas.microsoft.com/office/drawing/2014/main" id="{AD60454D-0D75-B438-E8B7-AAC7C42346B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0999" y="7927454"/>
            <a:ext cx="3322543" cy="2136652"/>
          </a:xfrm>
          <a:prstGeom prst="rect">
            <a:avLst/>
          </a:prstGeom>
        </p:spPr>
      </p:pic>
      <p:pic>
        <p:nvPicPr>
          <p:cNvPr id="3" name="図 2" descr="黒い背景に白い文字がある&#10;&#10;中程度の精度で自動的に生成された説明">
            <a:extLst>
              <a:ext uri="{FF2B5EF4-FFF2-40B4-BE49-F238E27FC236}">
                <a16:creationId xmlns:a16="http://schemas.microsoft.com/office/drawing/2014/main" id="{DA4CAAEA-544F-5EAC-98EB-848D5322C029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853" y="5774632"/>
            <a:ext cx="3252223" cy="1575819"/>
          </a:xfrm>
          <a:prstGeom prst="rect">
            <a:avLst/>
          </a:prstGeom>
        </p:spPr>
      </p:pic>
      <p:pic>
        <p:nvPicPr>
          <p:cNvPr id="85" name="図 84" descr="黒い背景に白い文字がある&#10;&#10;中程度の精度で自動的に生成された説明">
            <a:extLst>
              <a:ext uri="{FF2B5EF4-FFF2-40B4-BE49-F238E27FC236}">
                <a16:creationId xmlns:a16="http://schemas.microsoft.com/office/drawing/2014/main" id="{9929476D-AEEE-A368-119F-DFE0DEB47F84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40515" y="5750169"/>
            <a:ext cx="3252223" cy="1575819"/>
          </a:xfrm>
          <a:prstGeom prst="rect">
            <a:avLst/>
          </a:prstGeom>
        </p:spPr>
      </p:pic>
      <p:pic>
        <p:nvPicPr>
          <p:cNvPr id="19" name="図 18" descr="図形&#10;&#10;中程度の精度で自動的に生成された説明">
            <a:extLst>
              <a:ext uri="{FF2B5EF4-FFF2-40B4-BE49-F238E27FC236}">
                <a16:creationId xmlns:a16="http://schemas.microsoft.com/office/drawing/2014/main" id="{C1EC9F56-4BA5-1B14-D531-9F5E710819A6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95" y="-12209"/>
            <a:ext cx="7775575" cy="5328950"/>
          </a:xfrm>
          <a:prstGeom prst="rect">
            <a:avLst/>
          </a:prstGeom>
        </p:spPr>
      </p:pic>
      <p:pic>
        <p:nvPicPr>
          <p:cNvPr id="15" name="図 14">
            <a:extLst>
              <a:ext uri="{FF2B5EF4-FFF2-40B4-BE49-F238E27FC236}">
                <a16:creationId xmlns:a16="http://schemas.microsoft.com/office/drawing/2014/main" id="{90855CA3-A947-5897-3104-37F3D5A3D937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7381" y="4850060"/>
            <a:ext cx="7775575" cy="472263"/>
          </a:xfrm>
          <a:prstGeom prst="rect">
            <a:avLst/>
          </a:prstGeom>
        </p:spPr>
      </p:pic>
      <p:sp>
        <p:nvSpPr>
          <p:cNvPr id="126" name="object 4">
            <a:extLst>
              <a:ext uri="{FF2B5EF4-FFF2-40B4-BE49-F238E27FC236}">
                <a16:creationId xmlns:a16="http://schemas.microsoft.com/office/drawing/2014/main" id="{3917870A-87DE-54E3-0E55-A26496E517FE}"/>
              </a:ext>
            </a:extLst>
          </p:cNvPr>
          <p:cNvSpPr txBox="1"/>
          <p:nvPr/>
        </p:nvSpPr>
        <p:spPr>
          <a:xfrm>
            <a:off x="1151435" y="7519355"/>
            <a:ext cx="6048651" cy="244681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defTabSz="914400">
              <a:lnSpc>
                <a:spcPct val="150000"/>
              </a:lnSpc>
            </a:pPr>
            <a:r>
              <a:rPr kumimoji="0" lang="ja-JP" altLang="en-US" sz="1200" b="1" kern="0" dirty="0"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その他季節のおすすめドリンク・スイーツをご用意しております。詳しくは店頭にて</a:t>
            </a:r>
            <a:r>
              <a:rPr kumimoji="0" lang="ja-JP" altLang="en-US" sz="800" kern="0" dirty="0"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。</a:t>
            </a:r>
            <a:endParaRPr kumimoji="0" lang="en-US" altLang="ja-JP" sz="800" kern="0" dirty="0">
              <a:latin typeface="BIZ UDPゴシック" panose="020B0400000000000000" pitchFamily="50" charset="-128"/>
              <a:ea typeface="BIZ UDPゴシック" panose="020B0400000000000000" pitchFamily="50" charset="-128"/>
              <a:cs typeface="DINPro"/>
            </a:endParaRPr>
          </a:p>
        </p:txBody>
      </p:sp>
      <p:sp>
        <p:nvSpPr>
          <p:cNvPr id="127" name="object 4">
            <a:extLst>
              <a:ext uri="{FF2B5EF4-FFF2-40B4-BE49-F238E27FC236}">
                <a16:creationId xmlns:a16="http://schemas.microsoft.com/office/drawing/2014/main" id="{8811612B-4AEF-388C-0F30-3981B14C15E8}"/>
              </a:ext>
            </a:extLst>
          </p:cNvPr>
          <p:cNvSpPr txBox="1"/>
          <p:nvPr/>
        </p:nvSpPr>
        <p:spPr>
          <a:xfrm>
            <a:off x="2613141" y="10305688"/>
            <a:ext cx="2887622" cy="384078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algn="ctr" defTabSz="914400"/>
            <a:r>
              <a:rPr kumimoji="0" lang="ja-JP" altLang="en-US" sz="2400" b="1" kern="0" dirty="0">
                <a:solidFill>
                  <a:schemeClr val="accent4">
                    <a:lumMod val="50000"/>
                  </a:schemeClr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ｃ</a:t>
            </a:r>
            <a:r>
              <a:rPr kumimoji="0" lang="en-US" altLang="ja-JP" sz="2400" b="1" kern="0" dirty="0" err="1">
                <a:solidFill>
                  <a:schemeClr val="accent4">
                    <a:lumMod val="50000"/>
                  </a:schemeClr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afé</a:t>
            </a:r>
            <a:r>
              <a:rPr kumimoji="0" lang="ja-JP" altLang="en-US" sz="2400" b="1" kern="0" dirty="0">
                <a:solidFill>
                  <a:schemeClr val="accent4">
                    <a:lumMod val="50000"/>
                  </a:schemeClr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　</a:t>
            </a:r>
            <a:r>
              <a:rPr kumimoji="0" lang="en-US" altLang="ja-JP" sz="2400" b="1" kern="0" dirty="0">
                <a:solidFill>
                  <a:schemeClr val="accent4">
                    <a:lumMod val="50000"/>
                  </a:schemeClr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ASKUL</a:t>
            </a:r>
          </a:p>
        </p:txBody>
      </p:sp>
      <p:sp>
        <p:nvSpPr>
          <p:cNvPr id="151" name="object 4">
            <a:extLst>
              <a:ext uri="{FF2B5EF4-FFF2-40B4-BE49-F238E27FC236}">
                <a16:creationId xmlns:a16="http://schemas.microsoft.com/office/drawing/2014/main" id="{741517C5-B05F-9508-3703-EEBD81105CB3}"/>
              </a:ext>
            </a:extLst>
          </p:cNvPr>
          <p:cNvSpPr txBox="1"/>
          <p:nvPr/>
        </p:nvSpPr>
        <p:spPr>
          <a:xfrm>
            <a:off x="2319365" y="1502424"/>
            <a:ext cx="3735661" cy="430245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algn="ctr" defTabSz="914400"/>
            <a:r>
              <a:rPr kumimoji="0" lang="en-US" altLang="ja-JP" sz="2700" b="1" kern="0" spc="300" dirty="0">
                <a:solidFill>
                  <a:schemeClr val="bg1"/>
                </a:solidFill>
                <a:effectLst>
                  <a:glow rad="228600">
                    <a:schemeClr val="bg1">
                      <a:lumMod val="75000"/>
                      <a:alpha val="24000"/>
                    </a:schemeClr>
                  </a:glow>
                </a:effectLst>
                <a:latin typeface="Bahnschrift Condensed" panose="020B0502040204020203" pitchFamily="34" charset="0"/>
                <a:ea typeface="Segoe UI Black" panose="020B0A02040204020203" pitchFamily="34" charset="0"/>
                <a:cs typeface="DINPro"/>
              </a:rPr>
              <a:t>2022</a:t>
            </a:r>
            <a:r>
              <a:rPr kumimoji="0" lang="ja-JP" altLang="en-US" sz="2700" b="1" kern="0" spc="300" dirty="0">
                <a:solidFill>
                  <a:schemeClr val="bg1"/>
                </a:solidFill>
                <a:effectLst>
                  <a:glow rad="228600">
                    <a:schemeClr val="bg1">
                      <a:lumMod val="75000"/>
                      <a:alpha val="24000"/>
                    </a:schemeClr>
                  </a:glow>
                </a:effectLst>
                <a:latin typeface="Bahnschrift Condensed" panose="020B0502040204020203" pitchFamily="34" charset="0"/>
                <a:ea typeface="BIZ UDPゴシック" panose="020B0400000000000000" pitchFamily="50" charset="-128"/>
                <a:cs typeface="DINPro"/>
              </a:rPr>
              <a:t>．</a:t>
            </a:r>
            <a:r>
              <a:rPr kumimoji="0" lang="en-US" altLang="ja-JP" sz="2700" b="1" kern="0" spc="300" dirty="0">
                <a:solidFill>
                  <a:schemeClr val="bg1"/>
                </a:solidFill>
                <a:effectLst>
                  <a:glow rad="228600">
                    <a:schemeClr val="bg1">
                      <a:lumMod val="75000"/>
                      <a:alpha val="24000"/>
                    </a:schemeClr>
                  </a:glow>
                </a:effectLst>
                <a:latin typeface="Bahnschrift Condensed" panose="020B0502040204020203" pitchFamily="34" charset="0"/>
                <a:ea typeface="BIZ UDPゴシック" panose="020B0400000000000000" pitchFamily="50" charset="-128"/>
                <a:cs typeface="DINPro"/>
              </a:rPr>
              <a:t>10</a:t>
            </a:r>
            <a:r>
              <a:rPr kumimoji="0" lang="ja-JP" altLang="en-US" sz="2700" b="1" kern="0" spc="300" dirty="0">
                <a:solidFill>
                  <a:schemeClr val="bg1"/>
                </a:solidFill>
                <a:effectLst>
                  <a:glow rad="228600">
                    <a:schemeClr val="bg1">
                      <a:lumMod val="75000"/>
                      <a:alpha val="24000"/>
                    </a:schemeClr>
                  </a:glow>
                </a:effectLst>
                <a:latin typeface="Bahnschrift Condensed" panose="020B0502040204020203" pitchFamily="34" charset="0"/>
                <a:ea typeface="BIZ UDPゴシック" panose="020B0400000000000000" pitchFamily="50" charset="-128"/>
                <a:cs typeface="DINPro"/>
              </a:rPr>
              <a:t>．</a:t>
            </a:r>
            <a:r>
              <a:rPr kumimoji="0" lang="en-US" altLang="ja-JP" sz="2700" b="1" kern="0" spc="300" dirty="0">
                <a:solidFill>
                  <a:schemeClr val="bg1"/>
                </a:solidFill>
                <a:effectLst>
                  <a:glow rad="228600">
                    <a:schemeClr val="bg1">
                      <a:lumMod val="75000"/>
                      <a:alpha val="24000"/>
                    </a:schemeClr>
                  </a:glow>
                </a:effectLst>
                <a:latin typeface="Bahnschrift Condensed" panose="020B0502040204020203" pitchFamily="34" charset="0"/>
                <a:ea typeface="BIZ UDPゴシック" panose="020B0400000000000000" pitchFamily="50" charset="-128"/>
                <a:cs typeface="DINPro"/>
              </a:rPr>
              <a:t>1</a:t>
            </a:r>
            <a:r>
              <a:rPr kumimoji="0" lang="ja-JP" altLang="en-US" sz="2700" b="1" kern="0" spc="300" dirty="0">
                <a:solidFill>
                  <a:schemeClr val="bg1"/>
                </a:solidFill>
                <a:effectLst>
                  <a:glow rad="228600">
                    <a:schemeClr val="bg1">
                      <a:lumMod val="75000"/>
                      <a:alpha val="24000"/>
                    </a:schemeClr>
                  </a:glow>
                </a:effectLst>
                <a:latin typeface="Bahnschrift Condensed" panose="020B0502040204020203" pitchFamily="34" charset="0"/>
                <a:ea typeface="BIZ UDPゴシック" panose="020B0400000000000000" pitchFamily="50" charset="-128"/>
                <a:cs typeface="DINPro"/>
              </a:rPr>
              <a:t>　</a:t>
            </a:r>
            <a:r>
              <a:rPr kumimoji="0" lang="en-US" altLang="ja-JP" sz="2700" b="1" kern="0" spc="300" dirty="0">
                <a:solidFill>
                  <a:schemeClr val="bg1"/>
                </a:solidFill>
                <a:effectLst>
                  <a:glow rad="228600">
                    <a:schemeClr val="bg1">
                      <a:lumMod val="75000"/>
                      <a:alpha val="24000"/>
                    </a:schemeClr>
                  </a:glow>
                </a:effectLst>
                <a:latin typeface="Bahnschrift Condensed" panose="020B0502040204020203" pitchFamily="34" charset="0"/>
                <a:ea typeface="Segoe UI Black" panose="020B0A02040204020203" pitchFamily="34" charset="0"/>
                <a:cs typeface="DINPro"/>
              </a:rPr>
              <a:t>sat.</a:t>
            </a:r>
          </a:p>
        </p:txBody>
      </p:sp>
      <p:sp>
        <p:nvSpPr>
          <p:cNvPr id="168" name="object 4">
            <a:extLst>
              <a:ext uri="{FF2B5EF4-FFF2-40B4-BE49-F238E27FC236}">
                <a16:creationId xmlns:a16="http://schemas.microsoft.com/office/drawing/2014/main" id="{23FC25DE-23DE-2E14-8C83-8AACFE473CDA}"/>
              </a:ext>
            </a:extLst>
          </p:cNvPr>
          <p:cNvSpPr txBox="1"/>
          <p:nvPr/>
        </p:nvSpPr>
        <p:spPr>
          <a:xfrm>
            <a:off x="5055926" y="5585197"/>
            <a:ext cx="899470" cy="187166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defTabSz="914400">
              <a:lnSpc>
                <a:spcPct val="150000"/>
              </a:lnSpc>
            </a:pPr>
            <a:r>
              <a:rPr kumimoji="0" lang="ja-JP" altLang="en-US" sz="900" kern="0" dirty="0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秋期講習 日程</a:t>
            </a:r>
            <a:endParaRPr kumimoji="0" lang="en-US" altLang="ja-JP" sz="900" kern="0" dirty="0">
              <a:solidFill>
                <a:schemeClr val="bg1"/>
              </a:solidFill>
              <a:latin typeface="BIZ UDPゴシック" panose="020B0400000000000000" pitchFamily="50" charset="-128"/>
              <a:ea typeface="BIZ UDPゴシック" panose="020B0400000000000000" pitchFamily="50" charset="-128"/>
              <a:cs typeface="DINPro"/>
            </a:endParaRPr>
          </a:p>
        </p:txBody>
      </p:sp>
      <p:sp>
        <p:nvSpPr>
          <p:cNvPr id="179" name="object 4">
            <a:extLst>
              <a:ext uri="{FF2B5EF4-FFF2-40B4-BE49-F238E27FC236}">
                <a16:creationId xmlns:a16="http://schemas.microsoft.com/office/drawing/2014/main" id="{975F9AEB-37B0-F6BC-96A6-8A1A666ACD70}"/>
              </a:ext>
            </a:extLst>
          </p:cNvPr>
          <p:cNvSpPr txBox="1"/>
          <p:nvPr/>
        </p:nvSpPr>
        <p:spPr>
          <a:xfrm>
            <a:off x="736304" y="6097632"/>
            <a:ext cx="2928283" cy="1352677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defTabSz="914400">
              <a:lnSpc>
                <a:spcPct val="150000"/>
              </a:lnSpc>
            </a:pPr>
            <a:r>
              <a:rPr kumimoji="0" lang="ja-JP" altLang="en-US" sz="1200" kern="0" dirty="0"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ドリップ　・・・・・・・・・・・・・・・・・　￥５００～</a:t>
            </a:r>
            <a:endParaRPr kumimoji="0" lang="en-US" altLang="ja-JP" sz="1200" kern="0" dirty="0">
              <a:latin typeface="BIZ UDPゴシック" panose="020B0400000000000000" pitchFamily="50" charset="-128"/>
              <a:ea typeface="BIZ UDPゴシック" panose="020B0400000000000000" pitchFamily="50" charset="-128"/>
              <a:cs typeface="DINPro"/>
            </a:endParaRPr>
          </a:p>
          <a:p>
            <a:pPr defTabSz="914400">
              <a:lnSpc>
                <a:spcPct val="150000"/>
              </a:lnSpc>
            </a:pPr>
            <a:r>
              <a:rPr kumimoji="0" lang="ja-JP" altLang="en-US" sz="1200" kern="0" dirty="0"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ブレンド　・・・・・・・・・・・・・・・・・　￥５００～</a:t>
            </a:r>
            <a:endParaRPr kumimoji="0" lang="en-US" altLang="ja-JP" sz="1200" kern="0" dirty="0">
              <a:latin typeface="BIZ UDPゴシック" panose="020B0400000000000000" pitchFamily="50" charset="-128"/>
              <a:ea typeface="BIZ UDPゴシック" panose="020B0400000000000000" pitchFamily="50" charset="-128"/>
              <a:cs typeface="DINPro"/>
            </a:endParaRPr>
          </a:p>
          <a:p>
            <a:pPr defTabSz="914400">
              <a:lnSpc>
                <a:spcPct val="150000"/>
              </a:lnSpc>
            </a:pPr>
            <a:r>
              <a:rPr kumimoji="0" lang="ja-JP" altLang="en-US" sz="1200" kern="0" dirty="0"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カフェラテ　・・・・・・・・・・・・・・・　￥５００～</a:t>
            </a:r>
            <a:endParaRPr kumimoji="0" lang="en-US" altLang="ja-JP" sz="1200" kern="0" dirty="0">
              <a:latin typeface="BIZ UDPゴシック" panose="020B0400000000000000" pitchFamily="50" charset="-128"/>
              <a:ea typeface="BIZ UDPゴシック" panose="020B0400000000000000" pitchFamily="50" charset="-128"/>
              <a:cs typeface="DINPro"/>
            </a:endParaRPr>
          </a:p>
          <a:p>
            <a:pPr defTabSz="914400">
              <a:lnSpc>
                <a:spcPct val="150000"/>
              </a:lnSpc>
            </a:pPr>
            <a:r>
              <a:rPr kumimoji="0" lang="ja-JP" altLang="en-US" sz="1200" kern="0" dirty="0"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ソイラテ　・・・・・・・・・・・・・・・・・　￥５００～</a:t>
            </a:r>
            <a:endParaRPr kumimoji="0" lang="en-US" altLang="ja-JP" sz="1200" kern="0" dirty="0">
              <a:latin typeface="BIZ UDPゴシック" panose="020B0400000000000000" pitchFamily="50" charset="-128"/>
              <a:ea typeface="BIZ UDPゴシック" panose="020B0400000000000000" pitchFamily="50" charset="-128"/>
              <a:cs typeface="DINPro"/>
            </a:endParaRPr>
          </a:p>
          <a:p>
            <a:pPr algn="ctr" defTabSz="914400">
              <a:lnSpc>
                <a:spcPct val="150000"/>
              </a:lnSpc>
            </a:pPr>
            <a:endParaRPr kumimoji="0" lang="en-US" altLang="ja-JP" sz="1200" kern="0" dirty="0">
              <a:latin typeface="BIZ UDPゴシック" panose="020B0400000000000000" pitchFamily="50" charset="-128"/>
              <a:ea typeface="BIZ UDPゴシック" panose="020B0400000000000000" pitchFamily="50" charset="-128"/>
              <a:cs typeface="DINPro"/>
            </a:endParaRPr>
          </a:p>
        </p:txBody>
      </p:sp>
      <p:sp>
        <p:nvSpPr>
          <p:cNvPr id="183" name="object 4">
            <a:extLst>
              <a:ext uri="{FF2B5EF4-FFF2-40B4-BE49-F238E27FC236}">
                <a16:creationId xmlns:a16="http://schemas.microsoft.com/office/drawing/2014/main" id="{692E615B-A7A6-8549-7E05-4D131C604818}"/>
              </a:ext>
            </a:extLst>
          </p:cNvPr>
          <p:cNvSpPr txBox="1"/>
          <p:nvPr/>
        </p:nvSpPr>
        <p:spPr>
          <a:xfrm>
            <a:off x="1494287" y="9104576"/>
            <a:ext cx="1618666" cy="244681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algn="ctr" defTabSz="914400">
              <a:lnSpc>
                <a:spcPct val="150000"/>
              </a:lnSpc>
            </a:pPr>
            <a:r>
              <a:rPr kumimoji="0" lang="ja-JP" altLang="en-US" sz="1200" kern="0" dirty="0"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日曜・月曜・祝日</a:t>
            </a:r>
            <a:endParaRPr kumimoji="0" lang="en-US" altLang="ja-JP" sz="1200" kern="0" dirty="0">
              <a:latin typeface="BIZ UDPゴシック" panose="020B0400000000000000" pitchFamily="50" charset="-128"/>
              <a:ea typeface="BIZ UDPゴシック" panose="020B0400000000000000" pitchFamily="50" charset="-128"/>
              <a:cs typeface="DINPro"/>
            </a:endParaRPr>
          </a:p>
        </p:txBody>
      </p:sp>
      <p:pic>
        <p:nvPicPr>
          <p:cNvPr id="5" name="図 4" descr="ロゴ が含まれている画像&#10;&#10;自動的に生成された説明">
            <a:extLst>
              <a:ext uri="{FF2B5EF4-FFF2-40B4-BE49-F238E27FC236}">
                <a16:creationId xmlns:a16="http://schemas.microsoft.com/office/drawing/2014/main" id="{8F65791E-DDD2-F742-23B5-4103E8C07B8D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5205" y="5700783"/>
            <a:ext cx="1173482" cy="170688"/>
          </a:xfrm>
          <a:prstGeom prst="rect">
            <a:avLst/>
          </a:prstGeom>
        </p:spPr>
      </p:pic>
      <p:pic>
        <p:nvPicPr>
          <p:cNvPr id="7" name="図 6" descr="挿絵 が含まれている画像&#10;&#10;自動的に生成された説明">
            <a:extLst>
              <a:ext uri="{FF2B5EF4-FFF2-40B4-BE49-F238E27FC236}">
                <a16:creationId xmlns:a16="http://schemas.microsoft.com/office/drawing/2014/main" id="{5284D068-9007-D57C-0E5E-D72FD15742C9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377" y="7545808"/>
            <a:ext cx="338329" cy="262129"/>
          </a:xfrm>
          <a:prstGeom prst="rect">
            <a:avLst/>
          </a:prstGeom>
        </p:spPr>
      </p:pic>
      <p:pic>
        <p:nvPicPr>
          <p:cNvPr id="9" name="図 8" descr="挿絵 が含まれている画像&#10;&#10;自動的に生成された説明">
            <a:extLst>
              <a:ext uri="{FF2B5EF4-FFF2-40B4-BE49-F238E27FC236}">
                <a16:creationId xmlns:a16="http://schemas.microsoft.com/office/drawing/2014/main" id="{5628FF5E-8E79-8BD3-E9BC-F379C928EB37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2731" y="7546582"/>
            <a:ext cx="338329" cy="262129"/>
          </a:xfrm>
          <a:prstGeom prst="rect">
            <a:avLst/>
          </a:prstGeom>
        </p:spPr>
      </p:pic>
      <p:pic>
        <p:nvPicPr>
          <p:cNvPr id="11" name="図 10">
            <a:extLst>
              <a:ext uri="{FF2B5EF4-FFF2-40B4-BE49-F238E27FC236}">
                <a16:creationId xmlns:a16="http://schemas.microsoft.com/office/drawing/2014/main" id="{3B21A5D9-F473-E72A-2176-20FB41B2A6C6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5700" y="8244397"/>
            <a:ext cx="762002" cy="137160"/>
          </a:xfrm>
          <a:prstGeom prst="rect">
            <a:avLst/>
          </a:prstGeom>
        </p:spPr>
      </p:pic>
      <p:pic>
        <p:nvPicPr>
          <p:cNvPr id="17" name="図 16">
            <a:extLst>
              <a:ext uri="{FF2B5EF4-FFF2-40B4-BE49-F238E27FC236}">
                <a16:creationId xmlns:a16="http://schemas.microsoft.com/office/drawing/2014/main" id="{18D0F39B-2852-BFFF-727E-35A349B74CDB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7381" y="-15241"/>
            <a:ext cx="7775575" cy="362576"/>
          </a:xfrm>
          <a:prstGeom prst="rect">
            <a:avLst/>
          </a:prstGeom>
        </p:spPr>
      </p:pic>
      <p:pic>
        <p:nvPicPr>
          <p:cNvPr id="21" name="図 20" descr="アイコン&#10;&#10;自動的に生成された説明">
            <a:extLst>
              <a:ext uri="{FF2B5EF4-FFF2-40B4-BE49-F238E27FC236}">
                <a16:creationId xmlns:a16="http://schemas.microsoft.com/office/drawing/2014/main" id="{84F66C9E-3FF8-5507-9E0D-8F65269B8BB0}"/>
              </a:ext>
            </a:extLst>
          </p:cNvPr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6941" y="756902"/>
            <a:ext cx="566929" cy="670561"/>
          </a:xfrm>
          <a:prstGeom prst="rect">
            <a:avLst/>
          </a:prstGeom>
        </p:spPr>
      </p:pic>
      <p:pic>
        <p:nvPicPr>
          <p:cNvPr id="23" name="図 22">
            <a:extLst>
              <a:ext uri="{FF2B5EF4-FFF2-40B4-BE49-F238E27FC236}">
                <a16:creationId xmlns:a16="http://schemas.microsoft.com/office/drawing/2014/main" id="{6C575122-D10E-6FE1-6F44-1DE84259A506}"/>
              </a:ext>
            </a:extLst>
          </p:cNvPr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267" y="2064106"/>
            <a:ext cx="5922276" cy="710185"/>
          </a:xfrm>
          <a:prstGeom prst="rect">
            <a:avLst/>
          </a:prstGeom>
        </p:spPr>
      </p:pic>
      <p:pic>
        <p:nvPicPr>
          <p:cNvPr id="25" name="図 24">
            <a:extLst>
              <a:ext uri="{FF2B5EF4-FFF2-40B4-BE49-F238E27FC236}">
                <a16:creationId xmlns:a16="http://schemas.microsoft.com/office/drawing/2014/main" id="{1903AACD-1E9F-D9A6-3D42-DF0F955BD045}"/>
              </a:ext>
            </a:extLst>
          </p:cNvPr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58195" y="2939673"/>
            <a:ext cx="1804420" cy="76200"/>
          </a:xfrm>
          <a:prstGeom prst="rect">
            <a:avLst/>
          </a:prstGeom>
        </p:spPr>
      </p:pic>
      <p:pic>
        <p:nvPicPr>
          <p:cNvPr id="27" name="図 26" descr="テキスト が含まれている画像&#10;&#10;自動的に生成された説明">
            <a:extLst>
              <a:ext uri="{FF2B5EF4-FFF2-40B4-BE49-F238E27FC236}">
                <a16:creationId xmlns:a16="http://schemas.microsoft.com/office/drawing/2014/main" id="{7B664E63-EE76-3107-FF34-19E80DB0873C}"/>
              </a:ext>
            </a:extLst>
          </p:cNvPr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2524" y="5726983"/>
            <a:ext cx="1615443" cy="167640"/>
          </a:xfrm>
          <a:prstGeom prst="rect">
            <a:avLst/>
          </a:prstGeom>
        </p:spPr>
      </p:pic>
      <p:sp>
        <p:nvSpPr>
          <p:cNvPr id="30" name="正方形/長方形 29">
            <a:extLst>
              <a:ext uri="{FF2B5EF4-FFF2-40B4-BE49-F238E27FC236}">
                <a16:creationId xmlns:a16="http://schemas.microsoft.com/office/drawing/2014/main" id="{DDFA7ACC-8269-A4E6-1222-1677AD405741}"/>
              </a:ext>
            </a:extLst>
          </p:cNvPr>
          <p:cNvSpPr/>
          <p:nvPr/>
        </p:nvSpPr>
        <p:spPr>
          <a:xfrm>
            <a:off x="681377" y="8762865"/>
            <a:ext cx="762002" cy="239024"/>
          </a:xfrm>
          <a:prstGeom prst="rect">
            <a:avLst/>
          </a:prstGeom>
          <a:solidFill>
            <a:schemeClr val="accent4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7" name="正方形/長方形 86">
            <a:extLst>
              <a:ext uri="{FF2B5EF4-FFF2-40B4-BE49-F238E27FC236}">
                <a16:creationId xmlns:a16="http://schemas.microsoft.com/office/drawing/2014/main" id="{1ADA87DD-04DE-BF5F-6747-B69A96FDDA29}"/>
              </a:ext>
            </a:extLst>
          </p:cNvPr>
          <p:cNvSpPr/>
          <p:nvPr/>
        </p:nvSpPr>
        <p:spPr>
          <a:xfrm>
            <a:off x="681377" y="9117548"/>
            <a:ext cx="762002" cy="239024"/>
          </a:xfrm>
          <a:prstGeom prst="rect">
            <a:avLst/>
          </a:prstGeom>
          <a:solidFill>
            <a:schemeClr val="accent4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9" name="正方形/長方形 88">
            <a:extLst>
              <a:ext uri="{FF2B5EF4-FFF2-40B4-BE49-F238E27FC236}">
                <a16:creationId xmlns:a16="http://schemas.microsoft.com/office/drawing/2014/main" id="{E8C9ACFB-BFB2-3A95-BB62-C88E2D8DFD6A}"/>
              </a:ext>
            </a:extLst>
          </p:cNvPr>
          <p:cNvSpPr/>
          <p:nvPr/>
        </p:nvSpPr>
        <p:spPr>
          <a:xfrm>
            <a:off x="681377" y="9472232"/>
            <a:ext cx="762002" cy="239024"/>
          </a:xfrm>
          <a:prstGeom prst="rect">
            <a:avLst/>
          </a:prstGeom>
          <a:solidFill>
            <a:schemeClr val="accent4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0" name="object 4">
            <a:extLst>
              <a:ext uri="{FF2B5EF4-FFF2-40B4-BE49-F238E27FC236}">
                <a16:creationId xmlns:a16="http://schemas.microsoft.com/office/drawing/2014/main" id="{0A270ECF-A0B9-F115-5E29-237C5067A1E8}"/>
              </a:ext>
            </a:extLst>
          </p:cNvPr>
          <p:cNvSpPr txBox="1"/>
          <p:nvPr/>
        </p:nvSpPr>
        <p:spPr>
          <a:xfrm>
            <a:off x="1471946" y="8715915"/>
            <a:ext cx="1618666" cy="244681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algn="ctr" defTabSz="914400">
              <a:lnSpc>
                <a:spcPct val="150000"/>
              </a:lnSpc>
            </a:pPr>
            <a:r>
              <a:rPr kumimoji="0" lang="ja-JP" altLang="en-US" sz="1200" kern="0" dirty="0"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１１：００～１８：００</a:t>
            </a:r>
            <a:endParaRPr kumimoji="0" lang="en-US" altLang="ja-JP" sz="1200" kern="0" dirty="0">
              <a:latin typeface="BIZ UDPゴシック" panose="020B0400000000000000" pitchFamily="50" charset="-128"/>
              <a:ea typeface="BIZ UDPゴシック" panose="020B0400000000000000" pitchFamily="50" charset="-128"/>
              <a:cs typeface="DINPro"/>
            </a:endParaRPr>
          </a:p>
        </p:txBody>
      </p:sp>
      <p:sp>
        <p:nvSpPr>
          <p:cNvPr id="91" name="object 4">
            <a:extLst>
              <a:ext uri="{FF2B5EF4-FFF2-40B4-BE49-F238E27FC236}">
                <a16:creationId xmlns:a16="http://schemas.microsoft.com/office/drawing/2014/main" id="{9CA88F80-FABE-98C9-0CAB-9D9B6CD70274}"/>
              </a:ext>
            </a:extLst>
          </p:cNvPr>
          <p:cNvSpPr txBox="1"/>
          <p:nvPr/>
        </p:nvSpPr>
        <p:spPr>
          <a:xfrm>
            <a:off x="1599926" y="9447294"/>
            <a:ext cx="1618666" cy="244681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algn="ctr" defTabSz="914400">
              <a:lnSpc>
                <a:spcPct val="150000"/>
              </a:lnSpc>
            </a:pPr>
            <a:r>
              <a:rPr kumimoji="0" lang="ja-JP" altLang="en-US" sz="1200" kern="0" dirty="0"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０３－００００－００００</a:t>
            </a:r>
            <a:endParaRPr kumimoji="0" lang="en-US" altLang="ja-JP" sz="1200" kern="0" dirty="0">
              <a:latin typeface="BIZ UDPゴシック" panose="020B0400000000000000" pitchFamily="50" charset="-128"/>
              <a:ea typeface="BIZ UDPゴシック" panose="020B0400000000000000" pitchFamily="50" charset="-128"/>
              <a:cs typeface="DINPro"/>
            </a:endParaRPr>
          </a:p>
        </p:txBody>
      </p:sp>
      <p:sp>
        <p:nvSpPr>
          <p:cNvPr id="92" name="object 4">
            <a:extLst>
              <a:ext uri="{FF2B5EF4-FFF2-40B4-BE49-F238E27FC236}">
                <a16:creationId xmlns:a16="http://schemas.microsoft.com/office/drawing/2014/main" id="{2EE946D5-C418-407C-0C48-BF6450AAE0F6}"/>
              </a:ext>
            </a:extLst>
          </p:cNvPr>
          <p:cNvSpPr txBox="1"/>
          <p:nvPr/>
        </p:nvSpPr>
        <p:spPr>
          <a:xfrm>
            <a:off x="768793" y="9752019"/>
            <a:ext cx="2656875" cy="244681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algn="ctr" defTabSz="914400">
              <a:lnSpc>
                <a:spcPct val="150000"/>
              </a:lnSpc>
            </a:pPr>
            <a:r>
              <a:rPr kumimoji="0" lang="en-US" altLang="ja-JP" sz="1200" kern="0"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https://</a:t>
            </a:r>
            <a:r>
              <a:rPr kumimoji="0" lang="ja-JP" altLang="en-US" sz="1200" kern="0" dirty="0"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〇〇〇〇〇〇〇〇〇〇〇〇</a:t>
            </a:r>
            <a:endParaRPr kumimoji="0" lang="en-US" altLang="ja-JP" sz="1200" kern="0" dirty="0">
              <a:latin typeface="BIZ UDPゴシック" panose="020B0400000000000000" pitchFamily="50" charset="-128"/>
              <a:ea typeface="BIZ UDPゴシック" panose="020B0400000000000000" pitchFamily="50" charset="-128"/>
              <a:cs typeface="DINPro"/>
            </a:endParaRPr>
          </a:p>
        </p:txBody>
      </p:sp>
      <p:sp>
        <p:nvSpPr>
          <p:cNvPr id="93" name="object 4">
            <a:extLst>
              <a:ext uri="{FF2B5EF4-FFF2-40B4-BE49-F238E27FC236}">
                <a16:creationId xmlns:a16="http://schemas.microsoft.com/office/drawing/2014/main" id="{F3172F68-3F86-3E41-8AA3-EB2BE038CAB2}"/>
              </a:ext>
            </a:extLst>
          </p:cNvPr>
          <p:cNvSpPr txBox="1"/>
          <p:nvPr/>
        </p:nvSpPr>
        <p:spPr>
          <a:xfrm>
            <a:off x="629359" y="8427825"/>
            <a:ext cx="2656875" cy="206338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algn="ctr" defTabSz="914400">
              <a:lnSpc>
                <a:spcPct val="150000"/>
              </a:lnSpc>
            </a:pPr>
            <a:r>
              <a:rPr kumimoji="0" lang="ja-JP" altLang="en-US" sz="1000" kern="0" dirty="0"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〒</a:t>
            </a:r>
            <a:r>
              <a:rPr kumimoji="0" lang="en-US" altLang="ja-JP" sz="1000" kern="0" dirty="0"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000-0000</a:t>
            </a:r>
            <a:r>
              <a:rPr kumimoji="0" lang="ja-JP" altLang="en-US" sz="1000" kern="0" dirty="0"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　〇〇県○○市明日来町１</a:t>
            </a:r>
            <a:r>
              <a:rPr kumimoji="0" lang="en-US" altLang="ja-JP" sz="1000" kern="0" dirty="0"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-1-1</a:t>
            </a:r>
          </a:p>
        </p:txBody>
      </p:sp>
      <p:sp>
        <p:nvSpPr>
          <p:cNvPr id="94" name="object 4">
            <a:extLst>
              <a:ext uri="{FF2B5EF4-FFF2-40B4-BE49-F238E27FC236}">
                <a16:creationId xmlns:a16="http://schemas.microsoft.com/office/drawing/2014/main" id="{44DD8823-E736-5451-8F52-19B841418C9D}"/>
              </a:ext>
            </a:extLst>
          </p:cNvPr>
          <p:cNvSpPr txBox="1"/>
          <p:nvPr/>
        </p:nvSpPr>
        <p:spPr>
          <a:xfrm>
            <a:off x="564124" y="8729629"/>
            <a:ext cx="996507" cy="244681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algn="ctr" defTabSz="914400">
              <a:lnSpc>
                <a:spcPct val="150000"/>
              </a:lnSpc>
            </a:pPr>
            <a:r>
              <a:rPr kumimoji="0" lang="en-US" altLang="ja-JP" sz="1200" kern="0" dirty="0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OPEN</a:t>
            </a:r>
          </a:p>
        </p:txBody>
      </p:sp>
      <p:sp>
        <p:nvSpPr>
          <p:cNvPr id="95" name="object 4">
            <a:extLst>
              <a:ext uri="{FF2B5EF4-FFF2-40B4-BE49-F238E27FC236}">
                <a16:creationId xmlns:a16="http://schemas.microsoft.com/office/drawing/2014/main" id="{195340F7-0FCF-F0B0-6CFD-B8899CD643CF}"/>
              </a:ext>
            </a:extLst>
          </p:cNvPr>
          <p:cNvSpPr txBox="1"/>
          <p:nvPr/>
        </p:nvSpPr>
        <p:spPr>
          <a:xfrm>
            <a:off x="591743" y="9070935"/>
            <a:ext cx="996507" cy="244681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algn="ctr" defTabSz="914400">
              <a:lnSpc>
                <a:spcPct val="150000"/>
              </a:lnSpc>
            </a:pPr>
            <a:r>
              <a:rPr kumimoji="0" lang="ja-JP" altLang="en-US" sz="1200" kern="0" dirty="0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ＣＬＯＳＥ</a:t>
            </a:r>
            <a:endParaRPr kumimoji="0" lang="en-US" altLang="ja-JP" sz="1200" kern="0" dirty="0">
              <a:solidFill>
                <a:schemeClr val="bg1"/>
              </a:solidFill>
              <a:latin typeface="BIZ UDPゴシック" panose="020B0400000000000000" pitchFamily="50" charset="-128"/>
              <a:ea typeface="BIZ UDPゴシック" panose="020B0400000000000000" pitchFamily="50" charset="-128"/>
              <a:cs typeface="DINPro"/>
            </a:endParaRPr>
          </a:p>
        </p:txBody>
      </p:sp>
      <p:sp>
        <p:nvSpPr>
          <p:cNvPr id="96" name="object 4">
            <a:extLst>
              <a:ext uri="{FF2B5EF4-FFF2-40B4-BE49-F238E27FC236}">
                <a16:creationId xmlns:a16="http://schemas.microsoft.com/office/drawing/2014/main" id="{F06AAA79-7116-D8E4-8709-5B47921D3FC9}"/>
              </a:ext>
            </a:extLst>
          </p:cNvPr>
          <p:cNvSpPr txBox="1"/>
          <p:nvPr/>
        </p:nvSpPr>
        <p:spPr>
          <a:xfrm>
            <a:off x="552793" y="9425404"/>
            <a:ext cx="996507" cy="244681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algn="ctr" defTabSz="914400">
              <a:lnSpc>
                <a:spcPct val="150000"/>
              </a:lnSpc>
            </a:pPr>
            <a:r>
              <a:rPr kumimoji="0" lang="ja-JP" altLang="en-US" sz="1200" kern="0" dirty="0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ＴＥＬ</a:t>
            </a:r>
            <a:endParaRPr kumimoji="0" lang="en-US" altLang="ja-JP" sz="1200" kern="0" dirty="0">
              <a:solidFill>
                <a:schemeClr val="bg1"/>
              </a:solidFill>
              <a:latin typeface="BIZ UDPゴシック" panose="020B0400000000000000" pitchFamily="50" charset="-128"/>
              <a:ea typeface="BIZ UDPゴシック" panose="020B0400000000000000" pitchFamily="50" charset="-128"/>
              <a:cs typeface="DINPro"/>
            </a:endParaRPr>
          </a:p>
        </p:txBody>
      </p:sp>
      <p:sp>
        <p:nvSpPr>
          <p:cNvPr id="99" name="object 4">
            <a:extLst>
              <a:ext uri="{FF2B5EF4-FFF2-40B4-BE49-F238E27FC236}">
                <a16:creationId xmlns:a16="http://schemas.microsoft.com/office/drawing/2014/main" id="{94FF5BA7-F8D1-675B-4AFA-C267C08C8FBE}"/>
              </a:ext>
            </a:extLst>
          </p:cNvPr>
          <p:cNvSpPr txBox="1"/>
          <p:nvPr/>
        </p:nvSpPr>
        <p:spPr>
          <a:xfrm>
            <a:off x="4391402" y="6082024"/>
            <a:ext cx="2928283" cy="1352677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defTabSz="914400">
              <a:lnSpc>
                <a:spcPct val="150000"/>
              </a:lnSpc>
            </a:pPr>
            <a:r>
              <a:rPr kumimoji="0" lang="ja-JP" altLang="en-US" sz="1200" kern="0" dirty="0"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本日のティーメニュー　・・・・・・・　￥５００～</a:t>
            </a:r>
            <a:endParaRPr kumimoji="0" lang="en-US" altLang="ja-JP" sz="1200" kern="0" dirty="0">
              <a:latin typeface="BIZ UDPゴシック" panose="020B0400000000000000" pitchFamily="50" charset="-128"/>
              <a:ea typeface="BIZ UDPゴシック" panose="020B0400000000000000" pitchFamily="50" charset="-128"/>
              <a:cs typeface="DINPro"/>
            </a:endParaRPr>
          </a:p>
          <a:p>
            <a:pPr defTabSz="914400">
              <a:lnSpc>
                <a:spcPct val="150000"/>
              </a:lnSpc>
            </a:pPr>
            <a:r>
              <a:rPr kumimoji="0" lang="ja-JP" altLang="en-US" sz="1200" kern="0" dirty="0"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フルーツティー　・・・・・・・・・・・・・　￥５００～</a:t>
            </a:r>
            <a:endParaRPr kumimoji="0" lang="en-US" altLang="ja-JP" sz="1200" kern="0" dirty="0">
              <a:latin typeface="BIZ UDPゴシック" panose="020B0400000000000000" pitchFamily="50" charset="-128"/>
              <a:ea typeface="BIZ UDPゴシック" panose="020B0400000000000000" pitchFamily="50" charset="-128"/>
              <a:cs typeface="DINPro"/>
            </a:endParaRPr>
          </a:p>
          <a:p>
            <a:pPr defTabSz="914400">
              <a:lnSpc>
                <a:spcPct val="150000"/>
              </a:lnSpc>
            </a:pPr>
            <a:r>
              <a:rPr kumimoji="0" lang="ja-JP" altLang="en-US" sz="1200" kern="0" dirty="0"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ノンカフェインティー　・・・・・・・・　￥５００～</a:t>
            </a:r>
            <a:endParaRPr kumimoji="0" lang="en-US" altLang="ja-JP" sz="1200" kern="0" dirty="0">
              <a:latin typeface="BIZ UDPゴシック" panose="020B0400000000000000" pitchFamily="50" charset="-128"/>
              <a:ea typeface="BIZ UDPゴシック" panose="020B0400000000000000" pitchFamily="50" charset="-128"/>
              <a:cs typeface="DINPro"/>
            </a:endParaRPr>
          </a:p>
          <a:p>
            <a:pPr defTabSz="914400">
              <a:lnSpc>
                <a:spcPct val="150000"/>
              </a:lnSpc>
            </a:pPr>
            <a:r>
              <a:rPr kumimoji="0" lang="ja-JP" altLang="en-US" sz="1200" kern="0" dirty="0"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フローズンティー　・・・・・・・・・・・　￥５００～</a:t>
            </a:r>
            <a:endParaRPr kumimoji="0" lang="en-US" altLang="ja-JP" sz="1200" kern="0" dirty="0">
              <a:latin typeface="BIZ UDPゴシック" panose="020B0400000000000000" pitchFamily="50" charset="-128"/>
              <a:ea typeface="BIZ UDPゴシック" panose="020B0400000000000000" pitchFamily="50" charset="-128"/>
              <a:cs typeface="DINPro"/>
            </a:endParaRPr>
          </a:p>
          <a:p>
            <a:pPr algn="ctr" defTabSz="914400">
              <a:lnSpc>
                <a:spcPct val="150000"/>
              </a:lnSpc>
            </a:pPr>
            <a:endParaRPr kumimoji="0" lang="en-US" altLang="ja-JP" sz="1200" kern="0" dirty="0">
              <a:latin typeface="BIZ UDPゴシック" panose="020B0400000000000000" pitchFamily="50" charset="-128"/>
              <a:ea typeface="BIZ UDPゴシック" panose="020B0400000000000000" pitchFamily="50" charset="-128"/>
              <a:cs typeface="DINPro"/>
            </a:endParaRPr>
          </a:p>
        </p:txBody>
      </p:sp>
      <p:sp>
        <p:nvSpPr>
          <p:cNvPr id="100" name="object 4">
            <a:extLst>
              <a:ext uri="{FF2B5EF4-FFF2-40B4-BE49-F238E27FC236}">
                <a16:creationId xmlns:a16="http://schemas.microsoft.com/office/drawing/2014/main" id="{64153C13-D756-C431-7156-D52F9E5770E6}"/>
              </a:ext>
            </a:extLst>
          </p:cNvPr>
          <p:cNvSpPr txBox="1"/>
          <p:nvPr/>
        </p:nvSpPr>
        <p:spPr>
          <a:xfrm>
            <a:off x="1824618" y="3557912"/>
            <a:ext cx="4631794" cy="521680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algn="ctr" defTabSz="914400">
              <a:lnSpc>
                <a:spcPct val="150000"/>
              </a:lnSpc>
            </a:pPr>
            <a:r>
              <a:rPr kumimoji="0" lang="ja-JP" altLang="en-US" sz="1200" b="1" kern="0" dirty="0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快適な空間で心をこめた一杯をご提供させていただきます</a:t>
            </a:r>
            <a:endParaRPr kumimoji="0" lang="en-US" altLang="ja-JP" sz="1200" b="1" kern="0" dirty="0">
              <a:solidFill>
                <a:schemeClr val="bg1"/>
              </a:solidFill>
              <a:latin typeface="BIZ UDPゴシック" panose="020B0400000000000000" pitchFamily="50" charset="-128"/>
              <a:ea typeface="BIZ UDPゴシック" panose="020B0400000000000000" pitchFamily="50" charset="-128"/>
              <a:cs typeface="DINPro"/>
            </a:endParaRPr>
          </a:p>
          <a:p>
            <a:pPr algn="ctr" defTabSz="914400">
              <a:lnSpc>
                <a:spcPct val="150000"/>
              </a:lnSpc>
            </a:pPr>
            <a:r>
              <a:rPr kumimoji="0" lang="ja-JP" altLang="en-US" sz="1200" b="1" kern="0" dirty="0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ぜひ　カフェ</a:t>
            </a:r>
            <a:r>
              <a:rPr kumimoji="0" lang="en-US" altLang="ja-JP" sz="1200" b="1" kern="0" dirty="0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ASKUL</a:t>
            </a:r>
            <a:r>
              <a:rPr kumimoji="0" lang="ja-JP" altLang="en-US" sz="1200" b="1" kern="0" dirty="0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でブレイクタイムをお過ごしください</a:t>
            </a:r>
            <a:endParaRPr kumimoji="0" lang="en-US" altLang="ja-JP" sz="800" kern="0" dirty="0">
              <a:solidFill>
                <a:schemeClr val="bg1"/>
              </a:solidFill>
              <a:latin typeface="BIZ UDPゴシック" panose="020B0400000000000000" pitchFamily="50" charset="-128"/>
              <a:ea typeface="BIZ UDPゴシック" panose="020B0400000000000000" pitchFamily="50" charset="-128"/>
              <a:cs typeface="DINPro"/>
            </a:endParaRPr>
          </a:p>
        </p:txBody>
      </p:sp>
    </p:spTree>
    <p:extLst>
      <p:ext uri="{BB962C8B-B14F-4D97-AF65-F5344CB8AC3E}">
        <p14:creationId xmlns:p14="http://schemas.microsoft.com/office/powerpoint/2010/main" val="115369219"/>
      </p:ext>
    </p:extLst>
  </p:cSld>
  <p:clrMapOvr>
    <a:masterClrMapping/>
  </p:clrMapOvr>
</p:sld>
</file>

<file path=ppt/theme/theme1.xml><?xml version="1.0" encoding="utf-8"?>
<a:theme xmlns:a="http://schemas.openxmlformats.org/drawingml/2006/main" name="11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プレゼンテーション1" id="{D14BBAA0-EBDA-4F80-B5E5-6A060B58EB30}" vid="{E91C9F3B-FA2D-4D28-9E30-9B6A997020B2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11</Template>
  <TotalTime>0</TotalTime>
  <Words>319</Words>
  <Application>Microsoft Office PowerPoint</Application>
  <PresentationFormat>ユーザー設定</PresentationFormat>
  <Paragraphs>39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9" baseType="lpstr">
      <vt:lpstr>BIZ UDPゴシック</vt:lpstr>
      <vt:lpstr>HG丸ｺﾞｼｯｸM-PRO</vt:lpstr>
      <vt:lpstr>Arial</vt:lpstr>
      <vt:lpstr>Bahnschrift Condensed</vt:lpstr>
      <vt:lpstr>Calibri</vt:lpstr>
      <vt:lpstr>Calibri Light</vt:lpstr>
      <vt:lpstr>11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2013-07-04T11:22:33Z</dcterms:created>
  <dcterms:modified xsi:type="dcterms:W3CDTF">2022-08-15T05:56:11Z</dcterms:modified>
</cp:coreProperties>
</file>