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990"/>
    <a:srgbClr val="737000"/>
    <a:srgbClr val="FF9900"/>
    <a:srgbClr val="FF6699"/>
    <a:srgbClr val="BA6089"/>
    <a:srgbClr val="C36992"/>
    <a:srgbClr val="FF85C2"/>
    <a:srgbClr val="FF99CC"/>
    <a:srgbClr val="A50021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>
        <p:scale>
          <a:sx n="60" d="100"/>
          <a:sy n="60" d="100"/>
        </p:scale>
        <p:origin x="2405" y="-44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背景パターン&#10;&#10;自動的に生成された説明">
            <a:extLst>
              <a:ext uri="{FF2B5EF4-FFF2-40B4-BE49-F238E27FC236}">
                <a16:creationId xmlns:a16="http://schemas.microsoft.com/office/drawing/2014/main" id="{FE409A4F-53C4-F1A8-966D-CB5673D41D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図 9" descr="背景パターン&#10;&#10;自動的に生成された説明">
            <a:extLst>
              <a:ext uri="{FF2B5EF4-FFF2-40B4-BE49-F238E27FC236}">
                <a16:creationId xmlns:a16="http://schemas.microsoft.com/office/drawing/2014/main" id="{FD415600-95C9-2918-7068-5E6C8DED13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図 48">
            <a:extLst>
              <a:ext uri="{FF2B5EF4-FFF2-40B4-BE49-F238E27FC236}">
                <a16:creationId xmlns:a16="http://schemas.microsoft.com/office/drawing/2014/main" id="{C79D0EC2-0190-855C-606D-750BD0C5B3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042" y="7895304"/>
            <a:ext cx="5916180" cy="173736"/>
          </a:xfrm>
          <a:prstGeom prst="rect">
            <a:avLst/>
          </a:prstGeom>
        </p:spPr>
      </p:pic>
      <p:pic>
        <p:nvPicPr>
          <p:cNvPr id="47" name="図 46" descr="背景パターン, 四角形&#10;&#10;自動的に生成された説明">
            <a:extLst>
              <a:ext uri="{FF2B5EF4-FFF2-40B4-BE49-F238E27FC236}">
                <a16:creationId xmlns:a16="http://schemas.microsoft.com/office/drawing/2014/main" id="{5011D92D-A00D-567A-8585-41F3F7D9C9B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426" y="5953278"/>
            <a:ext cx="3112014" cy="1694691"/>
          </a:xfrm>
          <a:prstGeom prst="rect">
            <a:avLst/>
          </a:prstGeom>
        </p:spPr>
      </p:pic>
      <p:pic>
        <p:nvPicPr>
          <p:cNvPr id="59" name="図 58" descr="図形&#10;&#10;中程度の精度で自動的に生成された説明">
            <a:extLst>
              <a:ext uri="{FF2B5EF4-FFF2-40B4-BE49-F238E27FC236}">
                <a16:creationId xmlns:a16="http://schemas.microsoft.com/office/drawing/2014/main" id="{620F2BE2-A770-AC55-29A8-EDB0D33649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162" y="8171963"/>
            <a:ext cx="2602997" cy="1740412"/>
          </a:xfrm>
          <a:prstGeom prst="rect">
            <a:avLst/>
          </a:prstGeom>
        </p:spPr>
      </p:pic>
      <p:sp>
        <p:nvSpPr>
          <p:cNvPr id="126" name="object 4">
            <a:extLst>
              <a:ext uri="{FF2B5EF4-FFF2-40B4-BE49-F238E27FC236}">
                <a16:creationId xmlns:a16="http://schemas.microsoft.com/office/drawing/2014/main" id="{3917870A-87DE-54E3-0E55-A26496E517FE}"/>
              </a:ext>
            </a:extLst>
          </p:cNvPr>
          <p:cNvSpPr txBox="1"/>
          <p:nvPr/>
        </p:nvSpPr>
        <p:spPr>
          <a:xfrm>
            <a:off x="3432633" y="6046695"/>
            <a:ext cx="2617113" cy="30213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500" b="1" kern="0" dirty="0">
                <a:solidFill>
                  <a:srgbClr val="E7399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オープニングフェア開催！</a:t>
            </a:r>
            <a:endParaRPr kumimoji="0" lang="en-US" altLang="ja-JP" sz="1500" b="1" kern="0" dirty="0">
              <a:solidFill>
                <a:srgbClr val="E7399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27" name="object 4">
            <a:extLst>
              <a:ext uri="{FF2B5EF4-FFF2-40B4-BE49-F238E27FC236}">
                <a16:creationId xmlns:a16="http://schemas.microsoft.com/office/drawing/2014/main" id="{8811612B-4AEF-388C-0F30-3981B14C15E8}"/>
              </a:ext>
            </a:extLst>
          </p:cNvPr>
          <p:cNvSpPr txBox="1"/>
          <p:nvPr/>
        </p:nvSpPr>
        <p:spPr>
          <a:xfrm>
            <a:off x="988325" y="8235466"/>
            <a:ext cx="2887622" cy="29174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800" b="1" kern="0" dirty="0">
                <a:solidFill>
                  <a:srgbClr val="E7399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セレクトショップ　</a:t>
            </a:r>
            <a:r>
              <a:rPr kumimoji="0" lang="en-US" altLang="ja-JP" sz="1800" b="1" kern="0" dirty="0">
                <a:solidFill>
                  <a:srgbClr val="E7399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ASKUL</a:t>
            </a:r>
          </a:p>
        </p:txBody>
      </p:sp>
      <p:sp>
        <p:nvSpPr>
          <p:cNvPr id="168" name="object 4">
            <a:extLst>
              <a:ext uri="{FF2B5EF4-FFF2-40B4-BE49-F238E27FC236}">
                <a16:creationId xmlns:a16="http://schemas.microsoft.com/office/drawing/2014/main" id="{23FC25DE-23DE-2E14-8C83-8AACFE473CDA}"/>
              </a:ext>
            </a:extLst>
          </p:cNvPr>
          <p:cNvSpPr txBox="1"/>
          <p:nvPr/>
        </p:nvSpPr>
        <p:spPr>
          <a:xfrm>
            <a:off x="5055926" y="5585197"/>
            <a:ext cx="899470" cy="18716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900" kern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秋期講習 日程</a:t>
            </a:r>
            <a:endParaRPr kumimoji="0" lang="en-US" altLang="ja-JP" sz="900" kern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83" name="object 4">
            <a:extLst>
              <a:ext uri="{FF2B5EF4-FFF2-40B4-BE49-F238E27FC236}">
                <a16:creationId xmlns:a16="http://schemas.microsoft.com/office/drawing/2014/main" id="{692E615B-A7A6-8549-7E05-4D131C604818}"/>
              </a:ext>
            </a:extLst>
          </p:cNvPr>
          <p:cNvSpPr txBox="1"/>
          <p:nvPr/>
        </p:nvSpPr>
        <p:spPr>
          <a:xfrm>
            <a:off x="3313960" y="7259414"/>
            <a:ext cx="3023078" cy="24468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8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※</a:t>
            </a:r>
            <a:r>
              <a:rPr kumimoji="0" lang="ja-JP" altLang="en-US" sz="8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なくなり次第終了とささえていただきます</a:t>
            </a:r>
            <a:r>
              <a:rPr kumimoji="0" lang="ja-JP" altLang="en-US" sz="1200" kern="0" dirty="0"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。</a:t>
            </a:r>
            <a:endParaRPr kumimoji="0" lang="en-US" altLang="ja-JP" sz="1200" kern="0" dirty="0"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90" name="object 4">
            <a:extLst>
              <a:ext uri="{FF2B5EF4-FFF2-40B4-BE49-F238E27FC236}">
                <a16:creationId xmlns:a16="http://schemas.microsoft.com/office/drawing/2014/main" id="{0A270ECF-A0B9-F115-5E29-237C5067A1E8}"/>
              </a:ext>
            </a:extLst>
          </p:cNvPr>
          <p:cNvSpPr txBox="1"/>
          <p:nvPr/>
        </p:nvSpPr>
        <p:spPr>
          <a:xfrm>
            <a:off x="469081" y="9758445"/>
            <a:ext cx="3561019" cy="18716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9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https;//</a:t>
            </a:r>
            <a:r>
              <a:rPr kumimoji="0" lang="ja-JP" altLang="en-US" sz="9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〇〇〇〇〇〇〇〇〇〇〇〇〇〇</a:t>
            </a:r>
            <a:endParaRPr kumimoji="0" lang="en-US" altLang="ja-JP" sz="900" kern="0" dirty="0">
              <a:solidFill>
                <a:schemeClr val="tx1">
                  <a:lumMod val="95000"/>
                  <a:lumOff val="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91" name="object 4">
            <a:extLst>
              <a:ext uri="{FF2B5EF4-FFF2-40B4-BE49-F238E27FC236}">
                <a16:creationId xmlns:a16="http://schemas.microsoft.com/office/drawing/2014/main" id="{9CA88F80-FABE-98C9-0CAB-9D9B6CD70274}"/>
              </a:ext>
            </a:extLst>
          </p:cNvPr>
          <p:cNvSpPr txBox="1"/>
          <p:nvPr/>
        </p:nvSpPr>
        <p:spPr>
          <a:xfrm>
            <a:off x="1947091" y="9441027"/>
            <a:ext cx="1618666" cy="20633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0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０３－００００－００００</a:t>
            </a:r>
            <a:endParaRPr kumimoji="0" lang="en-US" altLang="ja-JP" sz="1000" kern="0" dirty="0">
              <a:solidFill>
                <a:schemeClr val="tx1">
                  <a:lumMod val="95000"/>
                  <a:lumOff val="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93" name="object 4">
            <a:extLst>
              <a:ext uri="{FF2B5EF4-FFF2-40B4-BE49-F238E27FC236}">
                <a16:creationId xmlns:a16="http://schemas.microsoft.com/office/drawing/2014/main" id="{F3172F68-3F86-3E41-8AA3-EB2BE038CAB2}"/>
              </a:ext>
            </a:extLst>
          </p:cNvPr>
          <p:cNvSpPr txBox="1"/>
          <p:nvPr/>
        </p:nvSpPr>
        <p:spPr>
          <a:xfrm>
            <a:off x="1167513" y="8551305"/>
            <a:ext cx="2656875" cy="20633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0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〒</a:t>
            </a:r>
            <a:r>
              <a:rPr kumimoji="0" lang="en-US" altLang="ja-JP" sz="10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000-0000</a:t>
            </a:r>
            <a:r>
              <a:rPr kumimoji="0" lang="ja-JP" altLang="en-US" sz="10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　〇〇県○○市明日来町１</a:t>
            </a:r>
            <a:r>
              <a:rPr kumimoji="0" lang="en-US" altLang="ja-JP" sz="10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-1-1</a:t>
            </a:r>
          </a:p>
        </p:txBody>
      </p:sp>
      <p:sp>
        <p:nvSpPr>
          <p:cNvPr id="99" name="object 4">
            <a:extLst>
              <a:ext uri="{FF2B5EF4-FFF2-40B4-BE49-F238E27FC236}">
                <a16:creationId xmlns:a16="http://schemas.microsoft.com/office/drawing/2014/main" id="{94FF5BA7-F8D1-675B-4AFA-C267C08C8FBE}"/>
              </a:ext>
            </a:extLst>
          </p:cNvPr>
          <p:cNvSpPr txBox="1"/>
          <p:nvPr/>
        </p:nvSpPr>
        <p:spPr>
          <a:xfrm>
            <a:off x="1298247" y="4889337"/>
            <a:ext cx="4971298" cy="798679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セレクトショップ</a:t>
            </a:r>
            <a:r>
              <a:rPr kumimoji="0" lang="en-US" altLang="ja-JP" sz="1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ASKUL</a:t>
            </a:r>
            <a:r>
              <a:rPr kumimoji="0" lang="ja-JP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では。世界中からよりすぐりの「カワイイ」を</a:t>
            </a:r>
            <a:endParaRPr kumimoji="0" lang="en-US" altLang="ja-JP" sz="1200" kern="0" dirty="0">
              <a:solidFill>
                <a:schemeClr val="tx1">
                  <a:lumMod val="95000"/>
                  <a:lumOff val="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取り揃えております。プレゼントにはもちろん、自分へのご褒美に</a:t>
            </a:r>
            <a:endParaRPr kumimoji="0" lang="en-US" altLang="ja-JP" sz="1200" kern="0" dirty="0">
              <a:solidFill>
                <a:schemeClr val="tx1">
                  <a:lumMod val="95000"/>
                  <a:lumOff val="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>
              <a:lnSpc>
                <a:spcPct val="150000"/>
              </a:lnSpc>
            </a:pPr>
            <a:r>
              <a:rPr kumimoji="0" lang="ja-JP" altLang="en-US" sz="12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来るたびに新しい「カワイイ」に出会えます。</a:t>
            </a:r>
            <a:endParaRPr kumimoji="0" lang="en-US" altLang="ja-JP" sz="1200" kern="0" dirty="0">
              <a:solidFill>
                <a:schemeClr val="tx1">
                  <a:lumMod val="95000"/>
                  <a:lumOff val="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32" name="object 4">
            <a:extLst>
              <a:ext uri="{FF2B5EF4-FFF2-40B4-BE49-F238E27FC236}">
                <a16:creationId xmlns:a16="http://schemas.microsoft.com/office/drawing/2014/main" id="{476AFF21-5D14-1AA6-58D2-3F9168463D0D}"/>
              </a:ext>
            </a:extLst>
          </p:cNvPr>
          <p:cNvSpPr txBox="1"/>
          <p:nvPr/>
        </p:nvSpPr>
        <p:spPr>
          <a:xfrm>
            <a:off x="1282621" y="932190"/>
            <a:ext cx="5307969" cy="2169183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dist" defTabSz="914400"/>
            <a:r>
              <a:rPr kumimoji="0" lang="ja-JP" altLang="en-US" sz="7000" b="1" kern="0" dirty="0">
                <a:solidFill>
                  <a:srgbClr val="E7399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カワイイ</a:t>
            </a:r>
            <a:r>
              <a:rPr kumimoji="0" lang="ja-JP" altLang="en-US" sz="7000" b="1" kern="0" dirty="0">
                <a:solidFill>
                  <a:srgbClr val="737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が</a:t>
            </a:r>
            <a:endParaRPr kumimoji="0" lang="en-US" altLang="ja-JP" sz="7000" b="1" kern="0" dirty="0">
              <a:solidFill>
                <a:srgbClr val="737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algn="dist" defTabSz="914400"/>
            <a:r>
              <a:rPr kumimoji="0" lang="ja-JP" altLang="en-US" sz="7000" b="1" kern="0" dirty="0">
                <a:solidFill>
                  <a:srgbClr val="73700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いっぱい！</a:t>
            </a:r>
            <a:endParaRPr kumimoji="0" lang="en-US" altLang="ja-JP" sz="7000" kern="0" dirty="0">
              <a:solidFill>
                <a:srgbClr val="73700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pic>
        <p:nvPicPr>
          <p:cNvPr id="45" name="図 44" descr="図形&#10;&#10;自動的に生成された説明">
            <a:extLst>
              <a:ext uri="{FF2B5EF4-FFF2-40B4-BE49-F238E27FC236}">
                <a16:creationId xmlns:a16="http://schemas.microsoft.com/office/drawing/2014/main" id="{85087B4B-C9A0-685F-FB20-7F3FD1F8922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621" y="3286510"/>
            <a:ext cx="1658115" cy="1441707"/>
          </a:xfrm>
          <a:prstGeom prst="rect">
            <a:avLst/>
          </a:prstGeom>
        </p:spPr>
      </p:pic>
      <p:pic>
        <p:nvPicPr>
          <p:cNvPr id="51" name="図 50" descr="アイコン&#10;&#10;自動的に生成された説明">
            <a:extLst>
              <a:ext uri="{FF2B5EF4-FFF2-40B4-BE49-F238E27FC236}">
                <a16:creationId xmlns:a16="http://schemas.microsoft.com/office/drawing/2014/main" id="{25864161-291A-BD84-D298-927BF49BB74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513" y="8855605"/>
            <a:ext cx="725425" cy="219456"/>
          </a:xfrm>
          <a:prstGeom prst="rect">
            <a:avLst/>
          </a:prstGeom>
        </p:spPr>
      </p:pic>
      <p:pic>
        <p:nvPicPr>
          <p:cNvPr id="54" name="図 53" descr="アイコン&#10;&#10;自動的に生成された説明">
            <a:extLst>
              <a:ext uri="{FF2B5EF4-FFF2-40B4-BE49-F238E27FC236}">
                <a16:creationId xmlns:a16="http://schemas.microsoft.com/office/drawing/2014/main" id="{3EA221D9-DA21-C514-A379-9AA0B2E5C8C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150" y="9179321"/>
            <a:ext cx="725425" cy="219456"/>
          </a:xfrm>
          <a:prstGeom prst="rect">
            <a:avLst/>
          </a:prstGeom>
        </p:spPr>
      </p:pic>
      <p:pic>
        <p:nvPicPr>
          <p:cNvPr id="57" name="図 56" descr="アイコン&#10;&#10;自動的に生成された説明">
            <a:extLst>
              <a:ext uri="{FF2B5EF4-FFF2-40B4-BE49-F238E27FC236}">
                <a16:creationId xmlns:a16="http://schemas.microsoft.com/office/drawing/2014/main" id="{DEBAACE3-6A93-6C62-10CF-77EB70CCDEF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513" y="9494007"/>
            <a:ext cx="725425" cy="219456"/>
          </a:xfrm>
          <a:prstGeom prst="rect">
            <a:avLst/>
          </a:prstGeom>
        </p:spPr>
      </p:pic>
      <p:pic>
        <p:nvPicPr>
          <p:cNvPr id="142" name="図 141" descr="図形&#10;&#10;自動的に生成された説明">
            <a:extLst>
              <a:ext uri="{FF2B5EF4-FFF2-40B4-BE49-F238E27FC236}">
                <a16:creationId xmlns:a16="http://schemas.microsoft.com/office/drawing/2014/main" id="{39AAB8F1-3A3B-D374-18FB-C972AF1CBCB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075" y="3272812"/>
            <a:ext cx="1658115" cy="1441707"/>
          </a:xfrm>
          <a:prstGeom prst="rect">
            <a:avLst/>
          </a:prstGeom>
        </p:spPr>
      </p:pic>
      <p:pic>
        <p:nvPicPr>
          <p:cNvPr id="144" name="図 143" descr="図形&#10;&#10;自動的に生成された説明">
            <a:extLst>
              <a:ext uri="{FF2B5EF4-FFF2-40B4-BE49-F238E27FC236}">
                <a16:creationId xmlns:a16="http://schemas.microsoft.com/office/drawing/2014/main" id="{9E8530D2-DE2F-8237-23CE-A14853B70F9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325" y="3272812"/>
            <a:ext cx="1658115" cy="1441707"/>
          </a:xfrm>
          <a:prstGeom prst="rect">
            <a:avLst/>
          </a:prstGeom>
        </p:spPr>
      </p:pic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492F4B9B-674C-33D3-1006-17AB8F417FA5}"/>
              </a:ext>
            </a:extLst>
          </p:cNvPr>
          <p:cNvGrpSpPr/>
          <p:nvPr/>
        </p:nvGrpSpPr>
        <p:grpSpPr>
          <a:xfrm>
            <a:off x="978651" y="5484936"/>
            <a:ext cx="1971426" cy="2325148"/>
            <a:chOff x="978651" y="5777360"/>
            <a:chExt cx="1971426" cy="2325148"/>
          </a:xfrm>
        </p:grpSpPr>
        <p:sp>
          <p:nvSpPr>
            <p:cNvPr id="100" name="object 4">
              <a:extLst>
                <a:ext uri="{FF2B5EF4-FFF2-40B4-BE49-F238E27FC236}">
                  <a16:creationId xmlns:a16="http://schemas.microsoft.com/office/drawing/2014/main" id="{64153C13-D756-C431-7156-D52F9E5770E6}"/>
                </a:ext>
              </a:extLst>
            </p:cNvPr>
            <p:cNvSpPr txBox="1"/>
            <p:nvPr/>
          </p:nvSpPr>
          <p:spPr>
            <a:xfrm>
              <a:off x="1004052" y="5777360"/>
              <a:ext cx="1777773" cy="1211997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kumimoji="0" lang="en-US" altLang="ja-JP" sz="6000" b="1" kern="0" spc="600" dirty="0">
                  <a:ln w="28575">
                    <a:solidFill>
                      <a:srgbClr val="E73990"/>
                    </a:solidFill>
                  </a:ln>
                  <a:solidFill>
                    <a:srgbClr val="E73990"/>
                  </a:solidFill>
                  <a:latin typeface="Bahnschrift Condensed" panose="020B0502040204020203" pitchFamily="34" charset="0"/>
                  <a:ea typeface="BIZ UDPゴシック" panose="020B0400000000000000" pitchFamily="50" charset="-128"/>
                  <a:cs typeface="DINPro"/>
                </a:rPr>
                <a:t>10.1</a:t>
              </a:r>
              <a:endParaRPr kumimoji="0" lang="en-US" altLang="ja-JP" sz="6000" kern="0" spc="600" dirty="0">
                <a:ln w="28575">
                  <a:solidFill>
                    <a:srgbClr val="E73990"/>
                  </a:solidFill>
                </a:ln>
                <a:solidFill>
                  <a:srgbClr val="E73990"/>
                </a:solidFill>
                <a:latin typeface="Bahnschrift Condensed" panose="020B0502040204020203" pitchFamily="34" charset="0"/>
                <a:ea typeface="BIZ UDPゴシック" panose="020B0400000000000000" pitchFamily="50" charset="-128"/>
                <a:cs typeface="DINPro"/>
              </a:endParaRPr>
            </a:p>
          </p:txBody>
        </p:sp>
        <p:sp>
          <p:nvSpPr>
            <p:cNvPr id="146" name="object 4">
              <a:extLst>
                <a:ext uri="{FF2B5EF4-FFF2-40B4-BE49-F238E27FC236}">
                  <a16:creationId xmlns:a16="http://schemas.microsoft.com/office/drawing/2014/main" id="{6416712F-9B09-7D81-CB67-34D9D05D38E1}"/>
                </a:ext>
              </a:extLst>
            </p:cNvPr>
            <p:cNvSpPr txBox="1"/>
            <p:nvPr/>
          </p:nvSpPr>
          <p:spPr>
            <a:xfrm>
              <a:off x="978651" y="6633702"/>
              <a:ext cx="1777773" cy="713143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kumimoji="0" lang="en-US" altLang="ja-JP" sz="3500" b="1" kern="0" spc="600" dirty="0">
                  <a:ln w="28575">
                    <a:solidFill>
                      <a:srgbClr val="E73990"/>
                    </a:solidFill>
                  </a:ln>
                  <a:solidFill>
                    <a:srgbClr val="E73990"/>
                  </a:solidFill>
                  <a:latin typeface="Bahnschrift Condensed" panose="020B0502040204020203" pitchFamily="34" charset="0"/>
                  <a:ea typeface="BIZ UDPゴシック" panose="020B0400000000000000" pitchFamily="50" charset="-128"/>
                  <a:cs typeface="DINPro"/>
                </a:rPr>
                <a:t>12:00</a:t>
              </a:r>
            </a:p>
          </p:txBody>
        </p:sp>
        <p:sp>
          <p:nvSpPr>
            <p:cNvPr id="147" name="object 4">
              <a:extLst>
                <a:ext uri="{FF2B5EF4-FFF2-40B4-BE49-F238E27FC236}">
                  <a16:creationId xmlns:a16="http://schemas.microsoft.com/office/drawing/2014/main" id="{02FFEC42-D228-5B2D-5621-ECE241D98C2E}"/>
                </a:ext>
              </a:extLst>
            </p:cNvPr>
            <p:cNvSpPr txBox="1"/>
            <p:nvPr/>
          </p:nvSpPr>
          <p:spPr>
            <a:xfrm>
              <a:off x="1172304" y="6890511"/>
              <a:ext cx="1777773" cy="1211997"/>
            </a:xfrm>
            <a:prstGeom prst="rect">
              <a:avLst/>
            </a:prstGeom>
          </p:spPr>
          <p:txBody>
            <a:bodyPr vert="horz" wrap="square" lIns="0" tIns="14604" rIns="0" bIns="0" rtlCol="0">
              <a:spAutoFit/>
            </a:bodyPr>
            <a:lstStyle/>
            <a:p>
              <a:pPr algn="ctr" defTabSz="914400">
                <a:lnSpc>
                  <a:spcPct val="150000"/>
                </a:lnSpc>
              </a:pPr>
              <a:r>
                <a:rPr kumimoji="0" lang="en-US" altLang="ja-JP" sz="6000" b="1" kern="0" spc="600" dirty="0">
                  <a:ln w="28575">
                    <a:solidFill>
                      <a:srgbClr val="E73990"/>
                    </a:solidFill>
                  </a:ln>
                  <a:solidFill>
                    <a:srgbClr val="E73990"/>
                  </a:solidFill>
                  <a:latin typeface="Bahnschrift Condensed" panose="020B0502040204020203" pitchFamily="34" charset="0"/>
                  <a:ea typeface="BIZ UDPゴシック" panose="020B0400000000000000" pitchFamily="50" charset="-128"/>
                  <a:cs typeface="DINPro"/>
                </a:rPr>
                <a:t>OPEN</a:t>
              </a:r>
              <a:endParaRPr kumimoji="0" lang="en-US" altLang="ja-JP" sz="6000" kern="0" spc="600" dirty="0">
                <a:ln w="28575">
                  <a:solidFill>
                    <a:srgbClr val="E73990"/>
                  </a:solidFill>
                </a:ln>
                <a:solidFill>
                  <a:srgbClr val="E73990"/>
                </a:solidFill>
                <a:latin typeface="Bahnschrift Condensed" panose="020B0502040204020203" pitchFamily="34" charset="0"/>
                <a:ea typeface="BIZ UDPゴシック" panose="020B0400000000000000" pitchFamily="50" charset="-128"/>
                <a:cs typeface="DINPro"/>
              </a:endParaRPr>
            </a:p>
          </p:txBody>
        </p:sp>
      </p:grpSp>
      <p:sp>
        <p:nvSpPr>
          <p:cNvPr id="154" name="object 4">
            <a:extLst>
              <a:ext uri="{FF2B5EF4-FFF2-40B4-BE49-F238E27FC236}">
                <a16:creationId xmlns:a16="http://schemas.microsoft.com/office/drawing/2014/main" id="{AA120F2C-00BE-C9F7-8EDC-74C95E535DA0}"/>
              </a:ext>
            </a:extLst>
          </p:cNvPr>
          <p:cNvSpPr txBox="1"/>
          <p:nvPr/>
        </p:nvSpPr>
        <p:spPr>
          <a:xfrm>
            <a:off x="2337413" y="5834540"/>
            <a:ext cx="1174525" cy="812914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en-US" altLang="ja-JP" sz="4000" kern="0" spc="300" dirty="0">
                <a:ln w="28575">
                  <a:solidFill>
                    <a:srgbClr val="E73990"/>
                  </a:solidFill>
                </a:ln>
                <a:solidFill>
                  <a:srgbClr val="E73990"/>
                </a:solidFill>
                <a:latin typeface="Bahnschrift Condensed" panose="020B0502040204020203" pitchFamily="34" charset="0"/>
                <a:ea typeface="BIZ UDPゴシック" panose="020B0400000000000000" pitchFamily="50" charset="-128"/>
                <a:cs typeface="DINPro"/>
              </a:rPr>
              <a:t>sat</a:t>
            </a:r>
            <a:r>
              <a:rPr kumimoji="0" lang="en-US" altLang="ja-JP" sz="4000" kern="0" spc="600" dirty="0">
                <a:ln w="28575">
                  <a:solidFill>
                    <a:srgbClr val="E73990"/>
                  </a:solidFill>
                </a:ln>
                <a:solidFill>
                  <a:srgbClr val="E73990"/>
                </a:solidFill>
                <a:latin typeface="Bahnschrift Condensed" panose="020B0502040204020203" pitchFamily="34" charset="0"/>
                <a:ea typeface="BIZ UDPゴシック" panose="020B0400000000000000" pitchFamily="50" charset="-128"/>
                <a:cs typeface="DINPro"/>
              </a:rPr>
              <a:t>.</a:t>
            </a:r>
          </a:p>
        </p:txBody>
      </p:sp>
      <p:sp>
        <p:nvSpPr>
          <p:cNvPr id="163" name="object 4">
            <a:extLst>
              <a:ext uri="{FF2B5EF4-FFF2-40B4-BE49-F238E27FC236}">
                <a16:creationId xmlns:a16="http://schemas.microsoft.com/office/drawing/2014/main" id="{804F040F-F13E-E081-34DF-69414A7D992D}"/>
              </a:ext>
            </a:extLst>
          </p:cNvPr>
          <p:cNvSpPr txBox="1"/>
          <p:nvPr/>
        </p:nvSpPr>
        <p:spPr>
          <a:xfrm>
            <a:off x="3609683" y="6617055"/>
            <a:ext cx="3411106" cy="52257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1300" b="1" kern="0" dirty="0">
                <a:solidFill>
                  <a:srgbClr val="E7399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３，０００円以上お買い上げのお客様</a:t>
            </a:r>
            <a:endParaRPr kumimoji="0" lang="en-US" altLang="ja-JP" sz="1300" b="1" kern="0" dirty="0">
              <a:solidFill>
                <a:srgbClr val="E7399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  <a:p>
            <a:pPr defTabSz="914400"/>
            <a:r>
              <a:rPr kumimoji="0" lang="ja-JP" altLang="en-US" sz="2000" b="1" kern="0" dirty="0">
                <a:solidFill>
                  <a:srgbClr val="E7399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ノベルティプレゼント！！</a:t>
            </a:r>
            <a:endParaRPr kumimoji="0" lang="en-US" altLang="ja-JP" sz="2000" b="1" kern="0" dirty="0">
              <a:solidFill>
                <a:srgbClr val="E7399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72" name="object 4">
            <a:extLst>
              <a:ext uri="{FF2B5EF4-FFF2-40B4-BE49-F238E27FC236}">
                <a16:creationId xmlns:a16="http://schemas.microsoft.com/office/drawing/2014/main" id="{B66F92EE-5069-E561-2B62-7244F6870EAD}"/>
              </a:ext>
            </a:extLst>
          </p:cNvPr>
          <p:cNvSpPr txBox="1"/>
          <p:nvPr/>
        </p:nvSpPr>
        <p:spPr>
          <a:xfrm>
            <a:off x="1863787" y="8868723"/>
            <a:ext cx="1618666" cy="20633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0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１１：００～１８：００</a:t>
            </a:r>
            <a:endParaRPr kumimoji="0" lang="en-US" altLang="ja-JP" sz="1000" kern="0" dirty="0">
              <a:solidFill>
                <a:schemeClr val="tx1">
                  <a:lumMod val="95000"/>
                  <a:lumOff val="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  <p:sp>
        <p:nvSpPr>
          <p:cNvPr id="185" name="object 4">
            <a:extLst>
              <a:ext uri="{FF2B5EF4-FFF2-40B4-BE49-F238E27FC236}">
                <a16:creationId xmlns:a16="http://schemas.microsoft.com/office/drawing/2014/main" id="{FD9A5895-ADAA-E1BD-D817-B4305749513D}"/>
              </a:ext>
            </a:extLst>
          </p:cNvPr>
          <p:cNvSpPr txBox="1"/>
          <p:nvPr/>
        </p:nvSpPr>
        <p:spPr>
          <a:xfrm>
            <a:off x="1841958" y="9131036"/>
            <a:ext cx="1618666" cy="20633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>
              <a:lnSpc>
                <a:spcPct val="150000"/>
              </a:lnSpc>
            </a:pPr>
            <a:r>
              <a:rPr kumimoji="0" lang="ja-JP" altLang="en-US" sz="1000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DINPro"/>
              </a:rPr>
              <a:t>日曜・月曜・祝日</a:t>
            </a:r>
            <a:endParaRPr kumimoji="0" lang="en-US" altLang="ja-JP" sz="1000" kern="0" dirty="0">
              <a:solidFill>
                <a:schemeClr val="tx1">
                  <a:lumMod val="95000"/>
                  <a:lumOff val="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197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BIZ UDPゴシック</vt:lpstr>
      <vt:lpstr>HG丸ｺﾞｼｯｸM-PRO</vt:lpstr>
      <vt:lpstr>Arial</vt:lpstr>
      <vt:lpstr>Bahnschrift Condensed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2022-08-15T06:29:59Z</dcterms:modified>
</cp:coreProperties>
</file>