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6699"/>
    <a:srgbClr val="BA6089"/>
    <a:srgbClr val="E73990"/>
    <a:srgbClr val="C36992"/>
    <a:srgbClr val="FF85C2"/>
    <a:srgbClr val="FF99CC"/>
    <a:srgbClr val="A50021"/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1" autoAdjust="0"/>
    <p:restoredTop sz="94660"/>
  </p:normalViewPr>
  <p:slideViewPr>
    <p:cSldViewPr snapToGrid="0">
      <p:cViewPr>
        <p:scale>
          <a:sx n="73" d="100"/>
          <a:sy n="73" d="100"/>
        </p:scale>
        <p:origin x="2098" y="4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, 四角形&#10;&#10;自動的に生成された説明">
            <a:extLst>
              <a:ext uri="{FF2B5EF4-FFF2-40B4-BE49-F238E27FC236}">
                <a16:creationId xmlns:a16="http://schemas.microsoft.com/office/drawing/2014/main" id="{D15D78E3-1D44-8BD4-45EC-4CA952D7A6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 descr="図形, 四角形&#10;&#10;自動的に生成された説明">
            <a:extLst>
              <a:ext uri="{FF2B5EF4-FFF2-40B4-BE49-F238E27FC236}">
                <a16:creationId xmlns:a16="http://schemas.microsoft.com/office/drawing/2014/main" id="{AB8CA467-109F-E69C-7C41-D232B2FF7E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 descr="図形, 四角形&#10;&#10;自動的に生成された説明">
            <a:extLst>
              <a:ext uri="{FF2B5EF4-FFF2-40B4-BE49-F238E27FC236}">
                <a16:creationId xmlns:a16="http://schemas.microsoft.com/office/drawing/2014/main" id="{13A6476C-D2FA-BBF9-4C7A-884183E293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33" y="9267401"/>
            <a:ext cx="505969" cy="182880"/>
          </a:xfrm>
          <a:prstGeom prst="rect">
            <a:avLst/>
          </a:prstGeom>
        </p:spPr>
      </p:pic>
      <p:pic>
        <p:nvPicPr>
          <p:cNvPr id="13" name="図 12" descr="図形, 四角形&#10;&#10;自動的に生成された説明">
            <a:extLst>
              <a:ext uri="{FF2B5EF4-FFF2-40B4-BE49-F238E27FC236}">
                <a16:creationId xmlns:a16="http://schemas.microsoft.com/office/drawing/2014/main" id="{F8B0084D-D61C-286E-2E40-5122DE8FF3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34" y="8493539"/>
            <a:ext cx="505969" cy="182880"/>
          </a:xfrm>
          <a:prstGeom prst="rect">
            <a:avLst/>
          </a:prstGeom>
        </p:spPr>
      </p:pic>
      <p:pic>
        <p:nvPicPr>
          <p:cNvPr id="45" name="図 44" descr="図形, 四角形&#10;&#10;自動的に生成された説明">
            <a:extLst>
              <a:ext uri="{FF2B5EF4-FFF2-40B4-BE49-F238E27FC236}">
                <a16:creationId xmlns:a16="http://schemas.microsoft.com/office/drawing/2014/main" id="{A8D454C2-9220-5E45-5662-E158ECC12C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08" y="8821477"/>
            <a:ext cx="505969" cy="182880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56C6CA44-7737-DDC6-A432-EBF671AAA7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824537"/>
            <a:ext cx="7775575" cy="7199720"/>
          </a:xfrm>
          <a:prstGeom prst="rect">
            <a:avLst/>
          </a:prstGeom>
        </p:spPr>
      </p:pic>
      <p:pic>
        <p:nvPicPr>
          <p:cNvPr id="7" name="図 6" descr="図形, 正方形&#10;&#10;自動的に生成された説明">
            <a:extLst>
              <a:ext uri="{FF2B5EF4-FFF2-40B4-BE49-F238E27FC236}">
                <a16:creationId xmlns:a16="http://schemas.microsoft.com/office/drawing/2014/main" id="{EAD06538-1134-7A56-9BDB-09710A854A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74" y="6152082"/>
            <a:ext cx="1694691" cy="1481331"/>
          </a:xfrm>
          <a:prstGeom prst="rect">
            <a:avLst/>
          </a:prstGeom>
        </p:spPr>
      </p:pic>
      <p:pic>
        <p:nvPicPr>
          <p:cNvPr id="10" name="図 9" descr="図形&#10;&#10;中程度の精度で自動的に生成された説明">
            <a:extLst>
              <a:ext uri="{FF2B5EF4-FFF2-40B4-BE49-F238E27FC236}">
                <a16:creationId xmlns:a16="http://schemas.microsoft.com/office/drawing/2014/main" id="{219FC3C2-A242-43B2-393A-6B14A17611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11" y="7261254"/>
            <a:ext cx="1819660" cy="710185"/>
          </a:xfrm>
          <a:prstGeom prst="rect">
            <a:avLst/>
          </a:prstGeom>
        </p:spPr>
      </p:pic>
      <p:pic>
        <p:nvPicPr>
          <p:cNvPr id="15" name="図 14" descr="図形, 四角形&#10;&#10;自動的に生成された説明">
            <a:extLst>
              <a:ext uri="{FF2B5EF4-FFF2-40B4-BE49-F238E27FC236}">
                <a16:creationId xmlns:a16="http://schemas.microsoft.com/office/drawing/2014/main" id="{4F77BD5A-5A8D-F54B-039D-4590B62E01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92" y="9744480"/>
            <a:ext cx="941834" cy="597409"/>
          </a:xfrm>
          <a:prstGeom prst="rect">
            <a:avLst/>
          </a:prstGeom>
        </p:spPr>
      </p:pic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482874" y="1025590"/>
            <a:ext cx="7492790" cy="10919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7000" b="1" kern="0" spc="-300" dirty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effectLst/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日帰りバスツアー</a:t>
            </a:r>
            <a:endParaRPr kumimoji="0" sz="7000" b="1" kern="0" spc="-300" dirty="0">
              <a:ln w="38100">
                <a:solidFill>
                  <a:srgbClr val="FF0000"/>
                </a:solidFill>
              </a:ln>
              <a:solidFill>
                <a:schemeClr val="bg1"/>
              </a:solidFill>
              <a:effectLst/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19A30ACC-3A7F-11C3-2761-DB801F90933C}"/>
              </a:ext>
            </a:extLst>
          </p:cNvPr>
          <p:cNvSpPr txBox="1"/>
          <p:nvPr/>
        </p:nvSpPr>
        <p:spPr>
          <a:xfrm>
            <a:off x="482874" y="9074360"/>
            <a:ext cx="3189142" cy="1224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7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貸切バス代、昼食代、観光料金、高速道路代、乗務員経費、旅行保証が含まれます。</a:t>
            </a:r>
            <a:endParaRPr kumimoji="0" lang="en-US" altLang="ja-JP" sz="7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9" name="object 4">
            <a:extLst>
              <a:ext uri="{FF2B5EF4-FFF2-40B4-BE49-F238E27FC236}">
                <a16:creationId xmlns:a16="http://schemas.microsoft.com/office/drawing/2014/main" id="{97FE1283-EF06-8035-6644-5F4B601A47D4}"/>
              </a:ext>
            </a:extLst>
          </p:cNvPr>
          <p:cNvSpPr txBox="1"/>
          <p:nvPr/>
        </p:nvSpPr>
        <p:spPr>
          <a:xfrm>
            <a:off x="690719" y="7450068"/>
            <a:ext cx="1694691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200" b="1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道の駅でお買い物！</a:t>
            </a:r>
            <a:endParaRPr kumimoji="0" lang="en-US" altLang="ja-JP" sz="1200" b="1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4" name="object 4">
            <a:extLst>
              <a:ext uri="{FF2B5EF4-FFF2-40B4-BE49-F238E27FC236}">
                <a16:creationId xmlns:a16="http://schemas.microsoft.com/office/drawing/2014/main" id="{29E577C9-2B95-D218-E1E3-60E298936D25}"/>
              </a:ext>
            </a:extLst>
          </p:cNvPr>
          <p:cNvSpPr txBox="1"/>
          <p:nvPr/>
        </p:nvSpPr>
        <p:spPr>
          <a:xfrm>
            <a:off x="1367143" y="9686393"/>
            <a:ext cx="2436927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明日来市 観光課</a:t>
            </a:r>
            <a:endParaRPr kumimoji="0" lang="en-US" altLang="ja-JP" sz="16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2C1030D5-15E1-881A-8044-10C6B72AA95C}"/>
              </a:ext>
            </a:extLst>
          </p:cNvPr>
          <p:cNvSpPr txBox="1"/>
          <p:nvPr/>
        </p:nvSpPr>
        <p:spPr>
          <a:xfrm>
            <a:off x="76599" y="10383522"/>
            <a:ext cx="3959273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主催：明日来市　協力：明日来町教育委員会</a:t>
            </a:r>
            <a:endParaRPr kumimoji="0" lang="en-US" altLang="ja-JP" sz="10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C4E79D59-099A-B556-573F-6B3F1C38223F}"/>
              </a:ext>
            </a:extLst>
          </p:cNvPr>
          <p:cNvSpPr txBox="1"/>
          <p:nvPr/>
        </p:nvSpPr>
        <p:spPr>
          <a:xfrm>
            <a:off x="550982" y="1968681"/>
            <a:ext cx="6969781" cy="10919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7000" b="1" kern="0" spc="-300" dirty="0">
                <a:ln w="38100">
                  <a:solidFill>
                    <a:srgbClr val="663300"/>
                  </a:solidFill>
                </a:ln>
                <a:solidFill>
                  <a:srgbClr val="FFFF00"/>
                </a:solidFill>
                <a:effectLst/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明日来山紅葉狩り</a:t>
            </a:r>
            <a:endParaRPr kumimoji="0" lang="en-US" altLang="ja-JP" sz="7000" b="1" kern="0" spc="-300" dirty="0">
              <a:ln w="38100">
                <a:solidFill>
                  <a:srgbClr val="663300"/>
                </a:solidFill>
              </a:ln>
              <a:solidFill>
                <a:srgbClr val="FFFF00"/>
              </a:solidFill>
              <a:effectLst/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</p:txBody>
      </p:sp>
      <p:sp>
        <p:nvSpPr>
          <p:cNvPr id="61" name="object 4">
            <a:extLst>
              <a:ext uri="{FF2B5EF4-FFF2-40B4-BE49-F238E27FC236}">
                <a16:creationId xmlns:a16="http://schemas.microsoft.com/office/drawing/2014/main" id="{D98D4FB6-072F-E2D2-765C-14B45E5F65F9}"/>
              </a:ext>
            </a:extLst>
          </p:cNvPr>
          <p:cNvSpPr txBox="1"/>
          <p:nvPr/>
        </p:nvSpPr>
        <p:spPr>
          <a:xfrm>
            <a:off x="4195215" y="8264737"/>
            <a:ext cx="3173528" cy="222195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①明日来駅（６：００）集合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②明日来山ロープウェイ（紅葉見学）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③明日来山ホテルにて昼食（ビュッフェ）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④道の駅明日来町でお買い物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⑤〇〇〇〇〇〇〇〇〇〇〇〇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⑥〇〇〇〇〇〇〇〇〇〇〇〇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⑦明日来駅帰着（２１：００）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B48E3A82-17DF-D104-1AC5-83BAABFE7642}"/>
              </a:ext>
            </a:extLst>
          </p:cNvPr>
          <p:cNvSpPr txBox="1"/>
          <p:nvPr/>
        </p:nvSpPr>
        <p:spPr>
          <a:xfrm>
            <a:off x="1180590" y="8388047"/>
            <a:ext cx="2074207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2022</a:t>
            </a: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年</a:t>
            </a:r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１０</a:t>
            </a: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月</a:t>
            </a:r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１２</a:t>
            </a: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日（土）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EAFFABB4-1F52-F22D-043F-291B0F6FE945}"/>
              </a:ext>
            </a:extLst>
          </p:cNvPr>
          <p:cNvSpPr txBox="1"/>
          <p:nvPr/>
        </p:nvSpPr>
        <p:spPr>
          <a:xfrm>
            <a:off x="515006" y="8821946"/>
            <a:ext cx="459437" cy="1532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参加費</a:t>
            </a:r>
            <a:endParaRPr kumimoji="0" lang="en-US" altLang="ja-JP" sz="9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C531CFB6-F707-83F2-B58A-15C3D0977EA3}"/>
              </a:ext>
            </a:extLst>
          </p:cNvPr>
          <p:cNvSpPr txBox="1"/>
          <p:nvPr/>
        </p:nvSpPr>
        <p:spPr>
          <a:xfrm>
            <a:off x="391218" y="9743641"/>
            <a:ext cx="816582" cy="5216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お問合せ</a:t>
            </a:r>
            <a:endParaRPr kumimoji="0" lang="en-US" altLang="ja-JP" sz="12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お申込み</a:t>
            </a:r>
            <a:endParaRPr kumimoji="0" lang="en-US" altLang="ja-JP" sz="12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A82D8700-025E-4E6B-BE34-3A3CE5311A6A}"/>
              </a:ext>
            </a:extLst>
          </p:cNvPr>
          <p:cNvSpPr txBox="1"/>
          <p:nvPr/>
        </p:nvSpPr>
        <p:spPr>
          <a:xfrm>
            <a:off x="575048" y="2884056"/>
            <a:ext cx="6793695" cy="78418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dist" defTabSz="914400"/>
            <a:r>
              <a:rPr kumimoji="0" lang="ja-JP" altLang="en-US" sz="5000" b="1" kern="0" spc="-300" dirty="0">
                <a:ln w="38100">
                  <a:solidFill>
                    <a:srgbClr val="663300"/>
                  </a:solidFill>
                </a:ln>
                <a:solidFill>
                  <a:srgbClr val="FFFF00"/>
                </a:solidFill>
                <a:effectLst/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明日来ホテルビュッフェ</a:t>
            </a:r>
            <a:endParaRPr kumimoji="0" lang="en-US" altLang="ja-JP" sz="5000" b="1" kern="0" spc="-300" dirty="0">
              <a:ln w="38100">
                <a:solidFill>
                  <a:srgbClr val="663300"/>
                </a:solidFill>
              </a:ln>
              <a:solidFill>
                <a:srgbClr val="FFFF00"/>
              </a:solidFill>
              <a:effectLst/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</p:txBody>
      </p:sp>
      <p:pic>
        <p:nvPicPr>
          <p:cNvPr id="36" name="図 35" descr="図形, 正方形&#10;&#10;自動的に生成された説明">
            <a:extLst>
              <a:ext uri="{FF2B5EF4-FFF2-40B4-BE49-F238E27FC236}">
                <a16:creationId xmlns:a16="http://schemas.microsoft.com/office/drawing/2014/main" id="{91F8674D-85B0-50EB-7D23-E26394B104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952" y="6162692"/>
            <a:ext cx="1694691" cy="1481331"/>
          </a:xfrm>
          <a:prstGeom prst="rect">
            <a:avLst/>
          </a:prstGeom>
        </p:spPr>
      </p:pic>
      <p:pic>
        <p:nvPicPr>
          <p:cNvPr id="37" name="図 36" descr="図形, 正方形&#10;&#10;自動的に生成された説明">
            <a:extLst>
              <a:ext uri="{FF2B5EF4-FFF2-40B4-BE49-F238E27FC236}">
                <a16:creationId xmlns:a16="http://schemas.microsoft.com/office/drawing/2014/main" id="{C78500BD-5328-222C-88A5-44A7123722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862" y="6156794"/>
            <a:ext cx="1694691" cy="1481331"/>
          </a:xfrm>
          <a:prstGeom prst="rect">
            <a:avLst/>
          </a:prstGeom>
        </p:spPr>
      </p:pic>
      <p:pic>
        <p:nvPicPr>
          <p:cNvPr id="39" name="図 38" descr="図形&#10;&#10;中程度の精度で自動的に生成された説明">
            <a:extLst>
              <a:ext uri="{FF2B5EF4-FFF2-40B4-BE49-F238E27FC236}">
                <a16:creationId xmlns:a16="http://schemas.microsoft.com/office/drawing/2014/main" id="{10F8B31A-BE10-C39D-B6F7-71482B74DF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12" y="7196868"/>
            <a:ext cx="1819660" cy="710185"/>
          </a:xfrm>
          <a:prstGeom prst="rect">
            <a:avLst/>
          </a:prstGeom>
        </p:spPr>
      </p:pic>
      <p:pic>
        <p:nvPicPr>
          <p:cNvPr id="40" name="図 39" descr="図形&#10;&#10;中程度の精度で自動的に生成された説明">
            <a:extLst>
              <a:ext uri="{FF2B5EF4-FFF2-40B4-BE49-F238E27FC236}">
                <a16:creationId xmlns:a16="http://schemas.microsoft.com/office/drawing/2014/main" id="{86C6DE9B-2DE8-495A-8D29-EB31144608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56" y="7187133"/>
            <a:ext cx="1819660" cy="710185"/>
          </a:xfrm>
          <a:prstGeom prst="rect">
            <a:avLst/>
          </a:prstGeom>
        </p:spPr>
      </p:pic>
      <p:sp>
        <p:nvSpPr>
          <p:cNvPr id="41" name="object 4">
            <a:extLst>
              <a:ext uri="{FF2B5EF4-FFF2-40B4-BE49-F238E27FC236}">
                <a16:creationId xmlns:a16="http://schemas.microsoft.com/office/drawing/2014/main" id="{5570C869-2ACF-C7CE-467D-E4D77280C755}"/>
              </a:ext>
            </a:extLst>
          </p:cNvPr>
          <p:cNvSpPr txBox="1"/>
          <p:nvPr/>
        </p:nvSpPr>
        <p:spPr>
          <a:xfrm>
            <a:off x="2360807" y="7399345"/>
            <a:ext cx="1694691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200" b="1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ビュッフェランチ</a:t>
            </a:r>
            <a:endParaRPr kumimoji="0" lang="en-US" altLang="ja-JP" sz="1200" b="1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F1566676-094E-68E8-A92F-774629B8F180}"/>
              </a:ext>
            </a:extLst>
          </p:cNvPr>
          <p:cNvSpPr txBox="1"/>
          <p:nvPr/>
        </p:nvSpPr>
        <p:spPr>
          <a:xfrm>
            <a:off x="4297385" y="7358847"/>
            <a:ext cx="1396733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200" b="1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紅葉を堪能</a:t>
            </a:r>
            <a:endParaRPr kumimoji="0" lang="en-US" altLang="ja-JP" sz="1200" b="1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3A65749E-1367-5275-6664-6DE02B9C7291}"/>
              </a:ext>
            </a:extLst>
          </p:cNvPr>
          <p:cNvSpPr txBox="1"/>
          <p:nvPr/>
        </p:nvSpPr>
        <p:spPr>
          <a:xfrm>
            <a:off x="1373375" y="10080921"/>
            <a:ext cx="2405473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ＴＥＬ．</a:t>
            </a:r>
            <a:r>
              <a:rPr kumimoji="0" lang="en-US" altLang="ja-JP" sz="16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03-</a:t>
            </a:r>
            <a:r>
              <a:rPr kumimoji="0" lang="ja-JP" altLang="en-US" sz="16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１２３４</a:t>
            </a:r>
            <a:r>
              <a:rPr kumimoji="0" lang="en-US" altLang="ja-JP" sz="16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-</a:t>
            </a:r>
            <a:r>
              <a:rPr kumimoji="0" lang="ja-JP" altLang="en-US" sz="16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５６７</a:t>
            </a:r>
            <a:r>
              <a:rPr kumimoji="0" lang="en-US" altLang="ja-JP" sz="16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8</a:t>
            </a:r>
          </a:p>
        </p:txBody>
      </p:sp>
      <p:sp>
        <p:nvSpPr>
          <p:cNvPr id="47" name="object 4">
            <a:extLst>
              <a:ext uri="{FF2B5EF4-FFF2-40B4-BE49-F238E27FC236}">
                <a16:creationId xmlns:a16="http://schemas.microsoft.com/office/drawing/2014/main" id="{DF5D5ABD-5A7D-9F68-4D81-2E92802ADF21}"/>
              </a:ext>
            </a:extLst>
          </p:cNvPr>
          <p:cNvSpPr txBox="1"/>
          <p:nvPr/>
        </p:nvSpPr>
        <p:spPr>
          <a:xfrm>
            <a:off x="561810" y="8510838"/>
            <a:ext cx="459437" cy="1532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日時</a:t>
            </a:r>
            <a:endParaRPr kumimoji="0" lang="en-US" altLang="ja-JP" sz="9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6A24627D-5EA0-9592-9A36-34FFC9F489F8}"/>
              </a:ext>
            </a:extLst>
          </p:cNvPr>
          <p:cNvSpPr txBox="1"/>
          <p:nvPr/>
        </p:nvSpPr>
        <p:spPr>
          <a:xfrm>
            <a:off x="575048" y="9279287"/>
            <a:ext cx="459437" cy="1532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備考</a:t>
            </a:r>
            <a:endParaRPr kumimoji="0" lang="en-US" altLang="ja-JP" sz="9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CEA36C2E-BD50-5502-58CE-8123747132FC}"/>
              </a:ext>
            </a:extLst>
          </p:cNvPr>
          <p:cNvSpPr txBox="1"/>
          <p:nvPr/>
        </p:nvSpPr>
        <p:spPr>
          <a:xfrm>
            <a:off x="1051441" y="8743655"/>
            <a:ext cx="2902555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大人</a:t>
            </a:r>
            <a:r>
              <a:rPr kumimoji="0" lang="en-US" altLang="ja-JP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9,000</a:t>
            </a: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円　</a:t>
            </a:r>
            <a:r>
              <a:rPr kumimoji="0" lang="ja-JP" altLang="en-US" sz="1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小人</a:t>
            </a:r>
            <a:r>
              <a:rPr kumimoji="0" lang="en-US" altLang="ja-JP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8,500</a:t>
            </a: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円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1" name="object 4">
            <a:extLst>
              <a:ext uri="{FF2B5EF4-FFF2-40B4-BE49-F238E27FC236}">
                <a16:creationId xmlns:a16="http://schemas.microsoft.com/office/drawing/2014/main" id="{E1E49196-D08E-030E-8632-1AE04F7CA87A}"/>
              </a:ext>
            </a:extLst>
          </p:cNvPr>
          <p:cNvSpPr txBox="1"/>
          <p:nvPr/>
        </p:nvSpPr>
        <p:spPr>
          <a:xfrm>
            <a:off x="1069409" y="9276915"/>
            <a:ext cx="2436927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最少催行人数３５名・添乗員が同行します。</a:t>
            </a:r>
            <a:endParaRPr kumimoji="0" lang="en-US" altLang="ja-JP" sz="1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159AD488-EB10-8D1A-0C6F-3591AF5132D1}"/>
              </a:ext>
            </a:extLst>
          </p:cNvPr>
          <p:cNvSpPr txBox="1"/>
          <p:nvPr/>
        </p:nvSpPr>
        <p:spPr>
          <a:xfrm>
            <a:off x="868095" y="262939"/>
            <a:ext cx="6171801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２０２２年　明日来町婦人会秋のふれあい企画</a:t>
            </a:r>
            <a:endParaRPr kumimoji="0" lang="en-US" altLang="ja-JP" sz="16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239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源ノ角ゴシック Code JP 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2022-08-15T08:14:03Z</dcterms:modified>
</cp:coreProperties>
</file>