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6699"/>
    <a:srgbClr val="BA6089"/>
    <a:srgbClr val="E73990"/>
    <a:srgbClr val="C36992"/>
    <a:srgbClr val="FF85C2"/>
    <a:srgbClr val="FF99CC"/>
    <a:srgbClr val="A50021"/>
    <a:srgbClr val="CC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3" d="100"/>
          <a:sy n="53" d="100"/>
        </p:scale>
        <p:origin x="576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B7698A3-EA39-00DA-C544-A727B809AF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89E74B7-07EB-0A50-CF57-CD2DD0924C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948C1133-E553-DCB0-9C94-4229AE8381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60" y="258939"/>
            <a:ext cx="1767844" cy="1563627"/>
          </a:xfrm>
          <a:prstGeom prst="rect">
            <a:avLst/>
          </a:prstGeom>
        </p:spPr>
      </p:pic>
      <p:pic>
        <p:nvPicPr>
          <p:cNvPr id="8" name="図 7" descr="図形, 円&#10;&#10;自動的に生成された説明">
            <a:extLst>
              <a:ext uri="{FF2B5EF4-FFF2-40B4-BE49-F238E27FC236}">
                <a16:creationId xmlns:a16="http://schemas.microsoft.com/office/drawing/2014/main" id="{35EF383D-A41D-4D17-7771-01590E7A38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453" y="2896444"/>
            <a:ext cx="1825756" cy="1825756"/>
          </a:xfrm>
          <a:prstGeom prst="rect">
            <a:avLst/>
          </a:prstGeom>
        </p:spPr>
      </p:pic>
      <p:pic>
        <p:nvPicPr>
          <p:cNvPr id="20" name="図 19" descr="図形, 四角形&#10;&#10;中程度の精度で自動的に生成された説明">
            <a:extLst>
              <a:ext uri="{FF2B5EF4-FFF2-40B4-BE49-F238E27FC236}">
                <a16:creationId xmlns:a16="http://schemas.microsoft.com/office/drawing/2014/main" id="{08C84DD0-183C-1280-95F9-32DD01CB66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93" y="7838931"/>
            <a:ext cx="1072898" cy="347473"/>
          </a:xfrm>
          <a:prstGeom prst="rect">
            <a:avLst/>
          </a:prstGeom>
        </p:spPr>
      </p:pic>
      <p:pic>
        <p:nvPicPr>
          <p:cNvPr id="24" name="図 23" descr="図形, 四角形&#10;&#10;自動的に生成された説明">
            <a:extLst>
              <a:ext uri="{FF2B5EF4-FFF2-40B4-BE49-F238E27FC236}">
                <a16:creationId xmlns:a16="http://schemas.microsoft.com/office/drawing/2014/main" id="{00F649FB-036B-5D58-642C-86FD6D1F9A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47" y="9827541"/>
            <a:ext cx="1533147" cy="368809"/>
          </a:xfrm>
          <a:prstGeom prst="rect">
            <a:avLst/>
          </a:prstGeom>
        </p:spPr>
      </p:pic>
      <p:sp>
        <p:nvSpPr>
          <p:cNvPr id="117" name="object 4">
            <a:extLst>
              <a:ext uri="{FF2B5EF4-FFF2-40B4-BE49-F238E27FC236}">
                <a16:creationId xmlns:a16="http://schemas.microsoft.com/office/drawing/2014/main" id="{2530A646-B23F-74CB-FB4F-DAA183AB5FE2}"/>
              </a:ext>
            </a:extLst>
          </p:cNvPr>
          <p:cNvSpPr txBox="1"/>
          <p:nvPr/>
        </p:nvSpPr>
        <p:spPr>
          <a:xfrm>
            <a:off x="2076941" y="726985"/>
            <a:ext cx="4690882" cy="93807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6000" b="1" kern="0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65100">
                    <a:srgbClr val="FF0000"/>
                  </a:glow>
                </a:effectLst>
                <a:latin typeface="源ノ角ゴシック Code JP R" panose="020B0500000000000000" pitchFamily="34" charset="-128"/>
                <a:ea typeface="源ノ角ゴシック Code JP R" panose="020B0500000000000000" pitchFamily="34" charset="-128"/>
                <a:cs typeface="DINPro"/>
              </a:rPr>
              <a:t>明日来山へ！</a:t>
            </a:r>
            <a:endParaRPr kumimoji="0" sz="6000" b="1" kern="0" dirty="0">
              <a:ln w="38100"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65100">
                  <a:srgbClr val="FF0000"/>
                </a:glow>
              </a:effectLst>
              <a:latin typeface="源ノ角ゴシック Code JP R" panose="020B0500000000000000" pitchFamily="34" charset="-128"/>
              <a:ea typeface="源ノ角ゴシック Code JP R" panose="020B0500000000000000" pitchFamily="34" charset="-128"/>
              <a:cs typeface="DINPro"/>
            </a:endParaRPr>
          </a:p>
        </p:txBody>
      </p:sp>
      <p:sp>
        <p:nvSpPr>
          <p:cNvPr id="155" name="object 4">
            <a:extLst>
              <a:ext uri="{FF2B5EF4-FFF2-40B4-BE49-F238E27FC236}">
                <a16:creationId xmlns:a16="http://schemas.microsoft.com/office/drawing/2014/main" id="{46680645-B0DA-11C2-425C-9F5687481F3B}"/>
              </a:ext>
            </a:extLst>
          </p:cNvPr>
          <p:cNvSpPr txBox="1"/>
          <p:nvPr/>
        </p:nvSpPr>
        <p:spPr>
          <a:xfrm>
            <a:off x="5690011" y="4143062"/>
            <a:ext cx="1504191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小雨決行・荒天中止</a:t>
            </a:r>
            <a:endParaRPr kumimoji="0" lang="en-US" altLang="ja-JP" sz="10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9" name="object 4">
            <a:extLst>
              <a:ext uri="{FF2B5EF4-FFF2-40B4-BE49-F238E27FC236}">
                <a16:creationId xmlns:a16="http://schemas.microsoft.com/office/drawing/2014/main" id="{19A30ACC-3A7F-11C3-2761-DB801F90933C}"/>
              </a:ext>
            </a:extLst>
          </p:cNvPr>
          <p:cNvSpPr txBox="1"/>
          <p:nvPr/>
        </p:nvSpPr>
        <p:spPr>
          <a:xfrm>
            <a:off x="5754362" y="3204603"/>
            <a:ext cx="1286075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40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10/1</a:t>
            </a:r>
          </a:p>
        </p:txBody>
      </p:sp>
      <p:sp>
        <p:nvSpPr>
          <p:cNvPr id="69" name="object 4">
            <a:extLst>
              <a:ext uri="{FF2B5EF4-FFF2-40B4-BE49-F238E27FC236}">
                <a16:creationId xmlns:a16="http://schemas.microsoft.com/office/drawing/2014/main" id="{97FE1283-EF06-8035-6644-5F4B601A47D4}"/>
              </a:ext>
            </a:extLst>
          </p:cNvPr>
          <p:cNvSpPr txBox="1"/>
          <p:nvPr/>
        </p:nvSpPr>
        <p:spPr>
          <a:xfrm>
            <a:off x="5915639" y="3805875"/>
            <a:ext cx="999383" cy="2763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7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土曜日</a:t>
            </a:r>
            <a:endParaRPr kumimoji="0" lang="en-US" altLang="ja-JP" sz="17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4" name="object 4">
            <a:extLst>
              <a:ext uri="{FF2B5EF4-FFF2-40B4-BE49-F238E27FC236}">
                <a16:creationId xmlns:a16="http://schemas.microsoft.com/office/drawing/2014/main" id="{29E577C9-2B95-D218-E1E3-60E298936D25}"/>
              </a:ext>
            </a:extLst>
          </p:cNvPr>
          <p:cNvSpPr txBox="1"/>
          <p:nvPr/>
        </p:nvSpPr>
        <p:spPr>
          <a:xfrm>
            <a:off x="1653782" y="9734783"/>
            <a:ext cx="5877667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明日来市 観光課 </a:t>
            </a:r>
            <a:r>
              <a:rPr kumimoji="0" lang="ja-JP" altLang="en-US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ＴＥＬ．</a:t>
            </a:r>
            <a:r>
              <a:rPr kumimoji="0" lang="en-US" altLang="ja-JP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03-</a:t>
            </a:r>
            <a:r>
              <a:rPr kumimoji="0" lang="ja-JP" altLang="en-US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１２３４</a:t>
            </a:r>
            <a:r>
              <a:rPr kumimoji="0" lang="en-US" altLang="ja-JP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-</a:t>
            </a:r>
            <a:r>
              <a:rPr kumimoji="0" lang="ja-JP" altLang="en-US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５６７</a:t>
            </a:r>
            <a:r>
              <a:rPr kumimoji="0" lang="en-US" altLang="ja-JP" sz="18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8</a:t>
            </a: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2C1030D5-15E1-881A-8044-10C6B72AA95C}"/>
              </a:ext>
            </a:extLst>
          </p:cNvPr>
          <p:cNvSpPr txBox="1"/>
          <p:nvPr/>
        </p:nvSpPr>
        <p:spPr>
          <a:xfrm>
            <a:off x="1908150" y="10271750"/>
            <a:ext cx="3959273" cy="30213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5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主催：明日来市　協力：明日来町教育委員会</a:t>
            </a:r>
            <a:endParaRPr kumimoji="0" lang="en-US" altLang="ja-JP" sz="15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pic>
        <p:nvPicPr>
          <p:cNvPr id="6" name="図 5" descr="図形, 四角形, 正方形&#10;&#10;自動的に生成された説明">
            <a:extLst>
              <a:ext uri="{FF2B5EF4-FFF2-40B4-BE49-F238E27FC236}">
                <a16:creationId xmlns:a16="http://schemas.microsoft.com/office/drawing/2014/main" id="{655B429C-D4D7-8428-970A-CA3C344833D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92" y="2803096"/>
            <a:ext cx="4690882" cy="3416815"/>
          </a:xfrm>
          <a:prstGeom prst="rect">
            <a:avLst/>
          </a:prstGeom>
        </p:spPr>
      </p:pic>
      <p:pic>
        <p:nvPicPr>
          <p:cNvPr id="12" name="図 11" descr="図形&#10;&#10;自動的に生成された説明">
            <a:extLst>
              <a:ext uri="{FF2B5EF4-FFF2-40B4-BE49-F238E27FC236}">
                <a16:creationId xmlns:a16="http://schemas.microsoft.com/office/drawing/2014/main" id="{0FDC7418-194B-724F-1A14-503C0A3E63E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513" y="4934210"/>
            <a:ext cx="2462789" cy="1834900"/>
          </a:xfrm>
          <a:prstGeom prst="rect">
            <a:avLst/>
          </a:prstGeom>
        </p:spPr>
      </p:pic>
      <p:pic>
        <p:nvPicPr>
          <p:cNvPr id="16" name="図 15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9C160B23-7C8C-D199-EE79-6EB64EE2198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279" y="5089770"/>
            <a:ext cx="2462789" cy="1834900"/>
          </a:xfrm>
          <a:prstGeom prst="rect">
            <a:avLst/>
          </a:prstGeom>
        </p:spPr>
      </p:pic>
      <p:sp>
        <p:nvSpPr>
          <p:cNvPr id="57" name="object 4">
            <a:extLst>
              <a:ext uri="{FF2B5EF4-FFF2-40B4-BE49-F238E27FC236}">
                <a16:creationId xmlns:a16="http://schemas.microsoft.com/office/drawing/2014/main" id="{C4E79D59-099A-B556-573F-6B3F1C38223F}"/>
              </a:ext>
            </a:extLst>
          </p:cNvPr>
          <p:cNvSpPr txBox="1"/>
          <p:nvPr/>
        </p:nvSpPr>
        <p:spPr>
          <a:xfrm>
            <a:off x="559542" y="1747117"/>
            <a:ext cx="6961573" cy="93807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6000" kern="0" spc="-300" dirty="0">
                <a:ln w="3810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glow rad="165100">
                    <a:schemeClr val="bg1"/>
                  </a:glow>
                </a:effectLst>
                <a:latin typeface="源ノ角ゴシック Code JP R" panose="020B0500000000000000" pitchFamily="34" charset="-128"/>
                <a:ea typeface="源ノ角ゴシック Code JP R" panose="020B0500000000000000" pitchFamily="34" charset="-128"/>
                <a:cs typeface="DINPro"/>
              </a:rPr>
              <a:t>明日来市民登山開催</a:t>
            </a:r>
            <a:endParaRPr kumimoji="0" sz="6000" kern="0" spc="-300" dirty="0">
              <a:ln w="38100">
                <a:solidFill>
                  <a:srgbClr val="663300"/>
                </a:solidFill>
              </a:ln>
              <a:solidFill>
                <a:srgbClr val="663300"/>
              </a:solidFill>
              <a:effectLst>
                <a:glow rad="165100">
                  <a:schemeClr val="bg1"/>
                </a:glow>
              </a:effectLst>
              <a:latin typeface="源ノ角ゴシック Code JP R" panose="020B0500000000000000" pitchFamily="34" charset="-128"/>
              <a:ea typeface="源ノ角ゴシック Code JP R" panose="020B0500000000000000" pitchFamily="34" charset="-128"/>
              <a:cs typeface="DINPro"/>
            </a:endParaRPr>
          </a:p>
        </p:txBody>
      </p:sp>
      <p:sp>
        <p:nvSpPr>
          <p:cNvPr id="58" name="object 4">
            <a:extLst>
              <a:ext uri="{FF2B5EF4-FFF2-40B4-BE49-F238E27FC236}">
                <a16:creationId xmlns:a16="http://schemas.microsoft.com/office/drawing/2014/main" id="{E92C5241-276D-9F58-0616-85D0B597C3D4}"/>
              </a:ext>
            </a:extLst>
          </p:cNvPr>
          <p:cNvSpPr txBox="1"/>
          <p:nvPr/>
        </p:nvSpPr>
        <p:spPr>
          <a:xfrm>
            <a:off x="691218" y="633516"/>
            <a:ext cx="1062163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4000" kern="0" dirty="0">
                <a:ln w="381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源ノ角ゴシック Code JP R" panose="020B0500000000000000" pitchFamily="34" charset="-128"/>
                <a:ea typeface="源ノ角ゴシック Code JP R" panose="020B0500000000000000" pitchFamily="34" charset="-128"/>
                <a:cs typeface="DINPro"/>
              </a:rPr>
              <a:t>秋</a:t>
            </a:r>
            <a:r>
              <a:rPr kumimoji="0" lang="ja-JP" altLang="en-US" sz="3000" kern="0" dirty="0">
                <a:ln w="381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源ノ角ゴシック Code JP R" panose="020B0500000000000000" pitchFamily="34" charset="-128"/>
                <a:ea typeface="源ノ角ゴシック Code JP R" panose="020B0500000000000000" pitchFamily="34" charset="-128"/>
                <a:cs typeface="DINPro"/>
              </a:rPr>
              <a:t>の</a:t>
            </a:r>
            <a:endParaRPr kumimoji="0" sz="3000" kern="0" dirty="0">
              <a:ln w="38100">
                <a:solidFill>
                  <a:srgbClr val="FF0000"/>
                </a:solidFill>
              </a:ln>
              <a:solidFill>
                <a:srgbClr val="FF0000"/>
              </a:solidFill>
              <a:latin typeface="源ノ角ゴシック Code JP R" panose="020B0500000000000000" pitchFamily="34" charset="-128"/>
              <a:ea typeface="源ノ角ゴシック Code JP R" panose="020B0500000000000000" pitchFamily="34" charset="-128"/>
              <a:cs typeface="DINPro"/>
            </a:endParaRPr>
          </a:p>
        </p:txBody>
      </p:sp>
      <p:pic>
        <p:nvPicPr>
          <p:cNvPr id="59" name="図 58" descr="図形, 四角形&#10;&#10;中程度の精度で自動的に生成された説明">
            <a:extLst>
              <a:ext uri="{FF2B5EF4-FFF2-40B4-BE49-F238E27FC236}">
                <a16:creationId xmlns:a16="http://schemas.microsoft.com/office/drawing/2014/main" id="{A5DD319C-A95A-119D-3DC2-DD9030E406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93" y="8338309"/>
            <a:ext cx="1072898" cy="347473"/>
          </a:xfrm>
          <a:prstGeom prst="rect">
            <a:avLst/>
          </a:prstGeom>
        </p:spPr>
      </p:pic>
      <p:sp>
        <p:nvSpPr>
          <p:cNvPr id="61" name="object 4">
            <a:extLst>
              <a:ext uri="{FF2B5EF4-FFF2-40B4-BE49-F238E27FC236}">
                <a16:creationId xmlns:a16="http://schemas.microsoft.com/office/drawing/2014/main" id="{D98D4FB6-072F-E2D2-765C-14B45E5F65F9}"/>
              </a:ext>
            </a:extLst>
          </p:cNvPr>
          <p:cNvSpPr txBox="1"/>
          <p:nvPr/>
        </p:nvSpPr>
        <p:spPr>
          <a:xfrm>
            <a:off x="2124186" y="8329965"/>
            <a:ext cx="5164127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６：００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明日来山麗駐車場集合　→　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１２：００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山頂（昼食）→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１５：００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明日来児童会館　→　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１７：００</a:t>
            </a: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解散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B48E3A82-17DF-D104-1AC5-83BAABFE7642}"/>
              </a:ext>
            </a:extLst>
          </p:cNvPr>
          <p:cNvSpPr txBox="1"/>
          <p:nvPr/>
        </p:nvSpPr>
        <p:spPr>
          <a:xfrm>
            <a:off x="2209257" y="7851405"/>
            <a:ext cx="1478289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0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１，０００円</a:t>
            </a:r>
            <a:endParaRPr kumimoji="0" lang="en-US" altLang="ja-JP" sz="20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4" name="object 4">
            <a:extLst>
              <a:ext uri="{FF2B5EF4-FFF2-40B4-BE49-F238E27FC236}">
                <a16:creationId xmlns:a16="http://schemas.microsoft.com/office/drawing/2014/main" id="{C7141A8F-AD08-6F0C-C0B6-259268CA3294}"/>
              </a:ext>
            </a:extLst>
          </p:cNvPr>
          <p:cNvSpPr txBox="1"/>
          <p:nvPr/>
        </p:nvSpPr>
        <p:spPr>
          <a:xfrm>
            <a:off x="870126" y="8907266"/>
            <a:ext cx="6194891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※</a:t>
            </a: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昼食は各自ご持参ください。　</a:t>
            </a:r>
            <a:r>
              <a:rPr kumimoji="0" lang="en-US" altLang="ja-JP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※</a:t>
            </a: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下山後、明日来児童会館での休憩タイムを予定しています。</a:t>
            </a:r>
            <a:endParaRPr kumimoji="0" lang="en-US" altLang="ja-JP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EAFFABB4-1F52-F22D-043F-291B0F6FE945}"/>
              </a:ext>
            </a:extLst>
          </p:cNvPr>
          <p:cNvSpPr txBox="1"/>
          <p:nvPr/>
        </p:nvSpPr>
        <p:spPr>
          <a:xfrm>
            <a:off x="1138382" y="7889230"/>
            <a:ext cx="766712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参加費</a:t>
            </a:r>
            <a:endParaRPr kumimoji="0" lang="en-US" altLang="ja-JP" sz="12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6" name="object 4">
            <a:extLst>
              <a:ext uri="{FF2B5EF4-FFF2-40B4-BE49-F238E27FC236}">
                <a16:creationId xmlns:a16="http://schemas.microsoft.com/office/drawing/2014/main" id="{7B598F36-2944-6B88-3743-A84E37029C36}"/>
              </a:ext>
            </a:extLst>
          </p:cNvPr>
          <p:cNvSpPr txBox="1"/>
          <p:nvPr/>
        </p:nvSpPr>
        <p:spPr>
          <a:xfrm>
            <a:off x="996962" y="8378948"/>
            <a:ext cx="908132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スケジュール</a:t>
            </a:r>
            <a:endParaRPr kumimoji="0" lang="en-US" altLang="ja-JP" sz="12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C531CFB6-F707-83F2-B58A-15C3D0977EA3}"/>
              </a:ext>
            </a:extLst>
          </p:cNvPr>
          <p:cNvSpPr txBox="1"/>
          <p:nvPr/>
        </p:nvSpPr>
        <p:spPr>
          <a:xfrm>
            <a:off x="453844" y="9851096"/>
            <a:ext cx="1533147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お問合せ・お申込み</a:t>
            </a:r>
            <a:endParaRPr kumimoji="0" lang="en-US" altLang="ja-JP" sz="12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198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HG丸ｺﾞｼｯｸM-PRO</vt:lpstr>
      <vt:lpstr>源ノ角ゴシック Code JP R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2022-08-15T07:54:24Z</dcterms:modified>
</cp:coreProperties>
</file>