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BA00"/>
    <a:srgbClr val="DC0011"/>
    <a:srgbClr val="FF8E00"/>
    <a:srgbClr val="912429"/>
    <a:srgbClr val="DE3828"/>
    <a:srgbClr val="FF3300"/>
    <a:srgbClr val="663300"/>
    <a:srgbClr val="FF6699"/>
    <a:srgbClr val="BA6089"/>
    <a:srgbClr val="E739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39" autoAdjust="0"/>
    <p:restoredTop sz="94660"/>
  </p:normalViewPr>
  <p:slideViewPr>
    <p:cSldViewPr snapToGrid="0">
      <p:cViewPr>
        <p:scale>
          <a:sx n="86" d="100"/>
          <a:sy n="86" d="100"/>
        </p:scale>
        <p:origin x="1608" y="-135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254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284F5BDB-4503-5BF1-6F98-25DCDC6A5C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75CE6E0-07FD-1952-FC75-B024D705B5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53389-B8F0-44DC-894A-A189A216A66F}" type="datetimeFigureOut">
              <a:rPr kumimoji="1" lang="ja-JP" altLang="en-US" smtClean="0"/>
              <a:t>2022/9/11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176B35D-25ED-2600-B069-5DB71360679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3AD83B-4C4D-B55B-F7E8-51CDFBB681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65599-4623-4411-9B14-71F0897545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682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2022/9/11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E4B03A10-06F7-F516-528D-E17F98D8D5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2"/>
            <a:ext cx="7775575" cy="1090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758FB115-5718-4C94-66DD-C9FCF1E4E1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2"/>
            <a:ext cx="7775575" cy="1090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5B8E325B-03AC-952D-11F1-EB94B4BBFF1C}"/>
              </a:ext>
            </a:extLst>
          </p:cNvPr>
          <p:cNvSpPr/>
          <p:nvPr/>
        </p:nvSpPr>
        <p:spPr>
          <a:xfrm>
            <a:off x="3264815" y="9832999"/>
            <a:ext cx="2350112" cy="24973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1" name="図 90">
            <a:extLst>
              <a:ext uri="{FF2B5EF4-FFF2-40B4-BE49-F238E27FC236}">
                <a16:creationId xmlns:a16="http://schemas.microsoft.com/office/drawing/2014/main" id="{75B6A121-23DC-76D9-143F-ECD84E2D3D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210" y="5711662"/>
            <a:ext cx="3063246" cy="2164084"/>
          </a:xfrm>
          <a:prstGeom prst="rect">
            <a:avLst/>
          </a:prstGeom>
        </p:spPr>
      </p:pic>
      <p:pic>
        <p:nvPicPr>
          <p:cNvPr id="69" name="図 68">
            <a:extLst>
              <a:ext uri="{FF2B5EF4-FFF2-40B4-BE49-F238E27FC236}">
                <a16:creationId xmlns:a16="http://schemas.microsoft.com/office/drawing/2014/main" id="{BE36D457-4B27-B5A3-0343-62D78169BD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833" y="9761990"/>
            <a:ext cx="1588011" cy="902210"/>
          </a:xfrm>
          <a:prstGeom prst="rect">
            <a:avLst/>
          </a:prstGeom>
        </p:spPr>
      </p:pic>
      <p:pic>
        <p:nvPicPr>
          <p:cNvPr id="81" name="図 80">
            <a:extLst>
              <a:ext uri="{FF2B5EF4-FFF2-40B4-BE49-F238E27FC236}">
                <a16:creationId xmlns:a16="http://schemas.microsoft.com/office/drawing/2014/main" id="{157F8A22-BE75-0CED-F8F6-AFD53ED3C6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52" y="5709611"/>
            <a:ext cx="3063246" cy="2164084"/>
          </a:xfrm>
          <a:prstGeom prst="rect">
            <a:avLst/>
          </a:prstGeom>
        </p:spPr>
      </p:pic>
      <p:pic>
        <p:nvPicPr>
          <p:cNvPr id="78" name="図 77">
            <a:extLst>
              <a:ext uri="{FF2B5EF4-FFF2-40B4-BE49-F238E27FC236}">
                <a16:creationId xmlns:a16="http://schemas.microsoft.com/office/drawing/2014/main" id="{788C8FD0-3A38-D94C-EFE2-7E07BFA724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439" y="3163"/>
            <a:ext cx="4072136" cy="4971298"/>
          </a:xfrm>
          <a:prstGeom prst="rect">
            <a:avLst/>
          </a:prstGeom>
        </p:spPr>
      </p:pic>
      <p:pic>
        <p:nvPicPr>
          <p:cNvPr id="84" name="図 83">
            <a:extLst>
              <a:ext uri="{FF2B5EF4-FFF2-40B4-BE49-F238E27FC236}">
                <a16:creationId xmlns:a16="http://schemas.microsoft.com/office/drawing/2014/main" id="{A25085EE-7960-A7FE-57ED-EB56473ABF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24" y="10081690"/>
            <a:ext cx="1908052" cy="393193"/>
          </a:xfrm>
          <a:prstGeom prst="rect">
            <a:avLst/>
          </a:prstGeom>
        </p:spPr>
      </p:pic>
      <p:sp>
        <p:nvSpPr>
          <p:cNvPr id="80" name="object 4">
            <a:extLst>
              <a:ext uri="{FF2B5EF4-FFF2-40B4-BE49-F238E27FC236}">
                <a16:creationId xmlns:a16="http://schemas.microsoft.com/office/drawing/2014/main" id="{D52A8997-49EE-0B5C-1D68-81D8BE51C4AD}"/>
              </a:ext>
            </a:extLst>
          </p:cNvPr>
          <p:cNvSpPr txBox="1"/>
          <p:nvPr/>
        </p:nvSpPr>
        <p:spPr>
          <a:xfrm>
            <a:off x="3283071" y="10043741"/>
            <a:ext cx="2350112" cy="39946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1500" kern="0" dirty="0">
                <a:ln w="6350">
                  <a:solidFill>
                    <a:schemeClr val="tx1"/>
                  </a:solidFill>
                </a:ln>
                <a:latin typeface="+mj-ea"/>
                <a:ea typeface="+mj-ea"/>
                <a:cs typeface="DINPro"/>
              </a:rPr>
              <a:t>TEL..</a:t>
            </a:r>
            <a:r>
              <a:rPr kumimoji="0" lang="en-US" altLang="ja-JP" sz="2500" kern="0" dirty="0">
                <a:ln w="6350">
                  <a:solidFill>
                    <a:schemeClr val="tx1"/>
                  </a:solidFill>
                </a:ln>
                <a:latin typeface="+mj-ea"/>
                <a:ea typeface="+mj-ea"/>
                <a:cs typeface="DINPro"/>
              </a:rPr>
              <a:t>03-0000-0000</a:t>
            </a:r>
            <a:endParaRPr kumimoji="0" lang="en-US" altLang="ja-JP" sz="1500" kern="0" dirty="0">
              <a:ln w="6350">
                <a:solidFill>
                  <a:schemeClr val="tx1"/>
                </a:solidFill>
              </a:ln>
              <a:latin typeface="+mj-ea"/>
              <a:ea typeface="+mj-ea"/>
              <a:cs typeface="DINPro"/>
            </a:endParaRPr>
          </a:p>
        </p:txBody>
      </p:sp>
      <p:sp>
        <p:nvSpPr>
          <p:cNvPr id="23" name="object 4">
            <a:extLst>
              <a:ext uri="{FF2B5EF4-FFF2-40B4-BE49-F238E27FC236}">
                <a16:creationId xmlns:a16="http://schemas.microsoft.com/office/drawing/2014/main" id="{47756FF7-A0E7-E936-1529-244F336578A2}"/>
              </a:ext>
            </a:extLst>
          </p:cNvPr>
          <p:cNvSpPr txBox="1"/>
          <p:nvPr/>
        </p:nvSpPr>
        <p:spPr>
          <a:xfrm>
            <a:off x="793056" y="9200032"/>
            <a:ext cx="3180957" cy="35330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200" b="1" kern="0" dirty="0">
                <a:ln w="28575">
                  <a:noFill/>
                </a:ln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ご予約締切日　</a:t>
            </a:r>
            <a:r>
              <a:rPr kumimoji="0" lang="en-US" altLang="ja-JP" sz="2200" b="1" kern="0" dirty="0">
                <a:ln w="28575">
                  <a:noFill/>
                </a:ln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12</a:t>
            </a:r>
            <a:r>
              <a:rPr kumimoji="0" lang="ja-JP" altLang="en-US" sz="1200" b="1" kern="0" dirty="0">
                <a:ln w="28575">
                  <a:noFill/>
                </a:ln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月</a:t>
            </a:r>
            <a:r>
              <a:rPr kumimoji="0" lang="en-US" altLang="ja-JP" sz="2200" b="1" kern="0" dirty="0">
                <a:ln w="28575">
                  <a:noFill/>
                </a:ln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20</a:t>
            </a:r>
            <a:r>
              <a:rPr kumimoji="0" lang="ja-JP" altLang="en-US" sz="1200" b="1" kern="0" dirty="0">
                <a:ln w="28575">
                  <a:noFill/>
                </a:ln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日（日）まで</a:t>
            </a:r>
            <a:endParaRPr kumimoji="0" lang="en-US" altLang="ja-JP" sz="1200" b="1" kern="0" dirty="0">
              <a:ln w="28575">
                <a:noFill/>
              </a:ln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28" name="object 4">
            <a:extLst>
              <a:ext uri="{FF2B5EF4-FFF2-40B4-BE49-F238E27FC236}">
                <a16:creationId xmlns:a16="http://schemas.microsoft.com/office/drawing/2014/main" id="{0D53C0ED-389A-236B-FA91-DA86C5266793}"/>
              </a:ext>
            </a:extLst>
          </p:cNvPr>
          <p:cNvSpPr txBox="1"/>
          <p:nvPr/>
        </p:nvSpPr>
        <p:spPr>
          <a:xfrm>
            <a:off x="414732" y="2422132"/>
            <a:ext cx="3559281" cy="165923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kumimoji="0" lang="ja-JP" altLang="en-US" sz="1100" kern="0" spc="300">
                <a:ln w="28575">
                  <a:noFill/>
                </a:ln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新年を迎える慶びにふさわしい</a:t>
            </a:r>
            <a:endParaRPr kumimoji="0" lang="en-US" altLang="ja-JP" sz="1100" kern="0" spc="300">
              <a:ln w="28575">
                <a:noFill/>
              </a:ln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  <a:cs typeface="DINPro"/>
            </a:endParaRPr>
          </a:p>
          <a:p>
            <a:pPr defTabSz="914400">
              <a:lnSpc>
                <a:spcPct val="200000"/>
              </a:lnSpc>
            </a:pPr>
            <a:r>
              <a:rPr kumimoji="0" lang="ja-JP" altLang="en-US" sz="1100" kern="0" spc="300">
                <a:ln w="28575">
                  <a:noFill/>
                </a:ln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こだわりの素材を使用したおせち料理です。</a:t>
            </a:r>
            <a:endParaRPr kumimoji="0" lang="en-US" altLang="ja-JP" sz="1100" kern="0" spc="300">
              <a:ln w="28575">
                <a:noFill/>
              </a:ln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  <a:cs typeface="DINPro"/>
            </a:endParaRPr>
          </a:p>
          <a:p>
            <a:pPr defTabSz="914400">
              <a:lnSpc>
                <a:spcPct val="200000"/>
              </a:lnSpc>
            </a:pPr>
            <a:r>
              <a:rPr kumimoji="0" lang="ja-JP" altLang="en-US" sz="1100" kern="0" spc="300">
                <a:ln w="28575">
                  <a:noFill/>
                </a:ln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○○○○○○○○○○○○○○</a:t>
            </a:r>
            <a:endParaRPr kumimoji="0" lang="en-US" altLang="ja-JP" sz="1100" kern="0" spc="300">
              <a:ln w="28575">
                <a:noFill/>
              </a:ln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  <a:cs typeface="DINPro"/>
            </a:endParaRPr>
          </a:p>
          <a:p>
            <a:pPr defTabSz="914400">
              <a:lnSpc>
                <a:spcPct val="200000"/>
              </a:lnSpc>
            </a:pPr>
            <a:r>
              <a:rPr kumimoji="0" lang="ja-JP" altLang="en-US" sz="1100" kern="0" spc="300">
                <a:ln w="28575">
                  <a:noFill/>
                </a:ln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○○○○○○○○○○○○○○</a:t>
            </a:r>
            <a:endParaRPr kumimoji="0" lang="en-US" altLang="ja-JP" sz="1100" kern="0" spc="300">
              <a:ln w="28575">
                <a:noFill/>
              </a:ln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  <a:p>
            <a:pPr defTabSz="914400">
              <a:lnSpc>
                <a:spcPct val="200000"/>
              </a:lnSpc>
            </a:pPr>
            <a:r>
              <a:rPr kumimoji="0" lang="ja-JP" altLang="en-US" sz="1100" kern="0" spc="300">
                <a:ln w="28575">
                  <a:noFill/>
                </a:ln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○○○○○○○○○○○○○○</a:t>
            </a:r>
            <a:endParaRPr kumimoji="0" lang="en-US" altLang="ja-JP" sz="1100" kern="0" spc="300" dirty="0">
              <a:ln w="28575">
                <a:noFill/>
              </a:ln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65" name="object 4">
            <a:extLst>
              <a:ext uri="{FF2B5EF4-FFF2-40B4-BE49-F238E27FC236}">
                <a16:creationId xmlns:a16="http://schemas.microsoft.com/office/drawing/2014/main" id="{DB9A6915-8C9A-A4A2-F9C3-F5CCD3CF3892}"/>
              </a:ext>
            </a:extLst>
          </p:cNvPr>
          <p:cNvSpPr txBox="1"/>
          <p:nvPr/>
        </p:nvSpPr>
        <p:spPr>
          <a:xfrm>
            <a:off x="3592314" y="9870580"/>
            <a:ext cx="2059124" cy="15324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900" kern="0" dirty="0">
                <a:ln w="6350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ご予約は、店頭・お電話で承ります</a:t>
            </a:r>
            <a:endParaRPr kumimoji="0" lang="en-US" altLang="ja-JP" sz="900" kern="0" dirty="0">
              <a:ln w="6350">
                <a:noFill/>
              </a:ln>
              <a:solidFill>
                <a:schemeClr val="bg1"/>
              </a:solidFill>
              <a:latin typeface="+mj-ea"/>
              <a:ea typeface="+mj-ea"/>
              <a:cs typeface="DINPro"/>
            </a:endParaRPr>
          </a:p>
        </p:txBody>
      </p:sp>
      <p:sp>
        <p:nvSpPr>
          <p:cNvPr id="67" name="object 4">
            <a:extLst>
              <a:ext uri="{FF2B5EF4-FFF2-40B4-BE49-F238E27FC236}">
                <a16:creationId xmlns:a16="http://schemas.microsoft.com/office/drawing/2014/main" id="{A781E1AF-4164-1F25-1A16-45737217AD20}"/>
              </a:ext>
            </a:extLst>
          </p:cNvPr>
          <p:cNvSpPr txBox="1"/>
          <p:nvPr/>
        </p:nvSpPr>
        <p:spPr>
          <a:xfrm>
            <a:off x="3283071" y="10447096"/>
            <a:ext cx="2350112" cy="168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0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〒</a:t>
            </a:r>
            <a:r>
              <a:rPr kumimoji="0" lang="en-US" altLang="ja-JP" sz="10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000-0000</a:t>
            </a:r>
            <a:r>
              <a:rPr kumimoji="0" lang="ja-JP" altLang="en-US" sz="10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　〇〇県〇〇市明日来町</a:t>
            </a:r>
            <a:r>
              <a:rPr kumimoji="0" lang="en-US" altLang="ja-JP" sz="10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1-1-1</a:t>
            </a:r>
          </a:p>
        </p:txBody>
      </p:sp>
      <p:pic>
        <p:nvPicPr>
          <p:cNvPr id="71" name="図 70">
            <a:extLst>
              <a:ext uri="{FF2B5EF4-FFF2-40B4-BE49-F238E27FC236}">
                <a16:creationId xmlns:a16="http://schemas.microsoft.com/office/drawing/2014/main" id="{4DD0281E-51DE-D293-249A-0D98DC3C64A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788" y="482497"/>
            <a:ext cx="1335027" cy="292609"/>
          </a:xfrm>
          <a:prstGeom prst="rect">
            <a:avLst/>
          </a:prstGeom>
        </p:spPr>
      </p:pic>
      <p:pic>
        <p:nvPicPr>
          <p:cNvPr id="74" name="図 73">
            <a:extLst>
              <a:ext uri="{FF2B5EF4-FFF2-40B4-BE49-F238E27FC236}">
                <a16:creationId xmlns:a16="http://schemas.microsoft.com/office/drawing/2014/main" id="{66E2634E-A4AE-B020-C4BA-5F42E8E8C6F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7" y="756095"/>
            <a:ext cx="2862078" cy="1557531"/>
          </a:xfrm>
          <a:prstGeom prst="rect">
            <a:avLst/>
          </a:prstGeom>
        </p:spPr>
      </p:pic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FAAD3B11-0027-9CBC-7386-ECA79BDA05AE}"/>
              </a:ext>
            </a:extLst>
          </p:cNvPr>
          <p:cNvGrpSpPr/>
          <p:nvPr/>
        </p:nvGrpSpPr>
        <p:grpSpPr>
          <a:xfrm>
            <a:off x="462832" y="4308312"/>
            <a:ext cx="3191636" cy="597374"/>
            <a:chOff x="462832" y="4394683"/>
            <a:chExt cx="3191636" cy="597374"/>
          </a:xfrm>
        </p:grpSpPr>
        <p:sp>
          <p:nvSpPr>
            <p:cNvPr id="49" name="object 4">
              <a:extLst>
                <a:ext uri="{FF2B5EF4-FFF2-40B4-BE49-F238E27FC236}">
                  <a16:creationId xmlns:a16="http://schemas.microsoft.com/office/drawing/2014/main" id="{719B4B24-EECD-3763-D267-CF663626441B}"/>
                </a:ext>
              </a:extLst>
            </p:cNvPr>
            <p:cNvSpPr txBox="1"/>
            <p:nvPr/>
          </p:nvSpPr>
          <p:spPr>
            <a:xfrm>
              <a:off x="462832" y="4394683"/>
              <a:ext cx="3180957" cy="399467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defTabSz="914400"/>
              <a:r>
                <a:rPr kumimoji="0" lang="ja-JP" altLang="en-US" sz="2500" b="1" kern="0" dirty="0">
                  <a:ln w="28575">
                    <a:noFill/>
                  </a:ln>
                  <a:solidFill>
                    <a:srgbClr val="E1BA00"/>
                  </a:solidFill>
                  <a:latin typeface="HGP明朝B" panose="02020800000000000000" pitchFamily="18" charset="-128"/>
                  <a:ea typeface="HGP明朝B" panose="02020800000000000000" pitchFamily="18" charset="-128"/>
                  <a:cs typeface="DINPro"/>
                </a:rPr>
                <a:t>三段重　</a:t>
              </a:r>
              <a:r>
                <a:rPr kumimoji="0" lang="en-US" altLang="ja-JP" sz="2500" b="1" kern="0" dirty="0">
                  <a:ln w="28575">
                    <a:noFill/>
                  </a:ln>
                  <a:solidFill>
                    <a:srgbClr val="E1BA00"/>
                  </a:solidFill>
                  <a:latin typeface="HGP明朝B" panose="02020800000000000000" pitchFamily="18" charset="-128"/>
                  <a:ea typeface="HGP明朝B" panose="02020800000000000000" pitchFamily="18" charset="-128"/>
                  <a:cs typeface="DINPro"/>
                </a:rPr>
                <a:t>50</a:t>
              </a:r>
              <a:r>
                <a:rPr kumimoji="0" lang="ja-JP" altLang="en-US" sz="2500" b="1" kern="0" dirty="0">
                  <a:ln w="28575">
                    <a:noFill/>
                  </a:ln>
                  <a:solidFill>
                    <a:srgbClr val="E1BA00"/>
                  </a:solidFill>
                  <a:latin typeface="HGP明朝B" panose="02020800000000000000" pitchFamily="18" charset="-128"/>
                  <a:ea typeface="HGP明朝B" panose="02020800000000000000" pitchFamily="18" charset="-128"/>
                  <a:cs typeface="DINPro"/>
                </a:rPr>
                <a:t>，</a:t>
              </a:r>
              <a:r>
                <a:rPr kumimoji="0" lang="en-US" altLang="ja-JP" sz="2500" b="1" kern="0" dirty="0">
                  <a:ln w="28575">
                    <a:noFill/>
                  </a:ln>
                  <a:solidFill>
                    <a:srgbClr val="E1BA00"/>
                  </a:solidFill>
                  <a:latin typeface="HGP明朝B" panose="02020800000000000000" pitchFamily="18" charset="-128"/>
                  <a:ea typeface="HGP明朝B" panose="02020800000000000000" pitchFamily="18" charset="-128"/>
                  <a:cs typeface="DINPro"/>
                </a:rPr>
                <a:t>000</a:t>
              </a:r>
              <a:r>
                <a:rPr kumimoji="0" lang="ja-JP" altLang="en-US" sz="2500" b="1" kern="0" dirty="0">
                  <a:ln w="28575">
                    <a:noFill/>
                  </a:ln>
                  <a:solidFill>
                    <a:srgbClr val="E1BA00"/>
                  </a:solidFill>
                  <a:latin typeface="HGP明朝B" panose="02020800000000000000" pitchFamily="18" charset="-128"/>
                  <a:ea typeface="HGP明朝B" panose="02020800000000000000" pitchFamily="18" charset="-128"/>
                  <a:cs typeface="DINPro"/>
                </a:rPr>
                <a:t>円</a:t>
              </a:r>
              <a:r>
                <a:rPr kumimoji="0" lang="ja-JP" altLang="en-US" sz="1300" b="1" kern="0" dirty="0">
                  <a:ln w="28575">
                    <a:noFill/>
                  </a:ln>
                  <a:solidFill>
                    <a:srgbClr val="E1BA00"/>
                  </a:solidFill>
                  <a:latin typeface="HGP明朝B" panose="02020800000000000000" pitchFamily="18" charset="-128"/>
                  <a:ea typeface="HGP明朝B" panose="02020800000000000000" pitchFamily="18" charset="-128"/>
                  <a:cs typeface="DINPro"/>
                </a:rPr>
                <a:t>（税込</a:t>
              </a:r>
              <a:r>
                <a:rPr kumimoji="0" lang="ja-JP" altLang="en-US" sz="1300" b="1" kern="0" spc="300" dirty="0">
                  <a:ln w="28575">
                    <a:noFill/>
                  </a:ln>
                  <a:solidFill>
                    <a:srgbClr val="E1BA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）</a:t>
              </a:r>
              <a:endParaRPr kumimoji="0" lang="en-US" altLang="ja-JP" sz="1300" b="1" kern="0" spc="300" dirty="0">
                <a:ln w="28575">
                  <a:noFill/>
                </a:ln>
                <a:solidFill>
                  <a:srgbClr val="E1BA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endParaRPr>
            </a:p>
          </p:txBody>
        </p:sp>
        <p:sp>
          <p:nvSpPr>
            <p:cNvPr id="87" name="object 4">
              <a:extLst>
                <a:ext uri="{FF2B5EF4-FFF2-40B4-BE49-F238E27FC236}">
                  <a16:creationId xmlns:a16="http://schemas.microsoft.com/office/drawing/2014/main" id="{AC268F67-6C8D-4152-3E2A-28B209D2A9BF}"/>
                </a:ext>
              </a:extLst>
            </p:cNvPr>
            <p:cNvSpPr txBox="1"/>
            <p:nvPr/>
          </p:nvSpPr>
          <p:spPr>
            <a:xfrm>
              <a:off x="510226" y="4791272"/>
              <a:ext cx="3144242" cy="20078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defTabSz="914400">
                <a:lnSpc>
                  <a:spcPct val="200000"/>
                </a:lnSpc>
              </a:pPr>
              <a:r>
                <a:rPr kumimoji="0" lang="ja-JP" altLang="en-US" sz="700" kern="0" spc="300" dirty="0">
                  <a:ln w="28575">
                    <a:noFill/>
                  </a:ln>
                  <a:solidFill>
                    <a:srgbClr val="E1BA00"/>
                  </a:solidFill>
                  <a:latin typeface="HGP明朝B" panose="02020800000000000000" pitchFamily="18" charset="-128"/>
                  <a:ea typeface="HGP明朝B" panose="02020800000000000000" pitchFamily="18" charset="-128"/>
                  <a:cs typeface="DINPro"/>
                </a:rPr>
                <a:t>ご家族みなさんで楽しめるボリュームのおせち料理です。</a:t>
              </a:r>
              <a:endParaRPr kumimoji="0" lang="en-US" altLang="ja-JP" sz="700" kern="0" spc="300" dirty="0">
                <a:ln w="28575">
                  <a:noFill/>
                </a:ln>
                <a:solidFill>
                  <a:srgbClr val="E1BA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endParaRPr>
            </a:p>
          </p:txBody>
        </p:sp>
      </p:grpSp>
      <p:sp>
        <p:nvSpPr>
          <p:cNvPr id="97" name="object 4">
            <a:extLst>
              <a:ext uri="{FF2B5EF4-FFF2-40B4-BE49-F238E27FC236}">
                <a16:creationId xmlns:a16="http://schemas.microsoft.com/office/drawing/2014/main" id="{ABB072B9-28C8-42E0-C212-D50AB2F85D4F}"/>
              </a:ext>
            </a:extLst>
          </p:cNvPr>
          <p:cNvSpPr txBox="1"/>
          <p:nvPr/>
        </p:nvSpPr>
        <p:spPr>
          <a:xfrm>
            <a:off x="448072" y="8501037"/>
            <a:ext cx="3144242" cy="20078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kumimoji="0" lang="ja-JP" altLang="en-US" sz="700" kern="0" spc="300" dirty="0">
                <a:ln w="28575">
                  <a:noFill/>
                </a:ln>
                <a:solidFill>
                  <a:srgbClr val="E1BA0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ご夫婦で楽しむのにちょうどよいサイズのおせち料理です。</a:t>
            </a:r>
            <a:endParaRPr kumimoji="0" lang="en-US" altLang="ja-JP" sz="700" kern="0" spc="300" dirty="0">
              <a:ln w="28575">
                <a:noFill/>
              </a:ln>
              <a:solidFill>
                <a:srgbClr val="E1BA0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106" name="object 4">
            <a:extLst>
              <a:ext uri="{FF2B5EF4-FFF2-40B4-BE49-F238E27FC236}">
                <a16:creationId xmlns:a16="http://schemas.microsoft.com/office/drawing/2014/main" id="{5DA4946E-4022-4C81-CF30-898D16E8D444}"/>
              </a:ext>
            </a:extLst>
          </p:cNvPr>
          <p:cNvSpPr txBox="1"/>
          <p:nvPr/>
        </p:nvSpPr>
        <p:spPr>
          <a:xfrm>
            <a:off x="457560" y="8093724"/>
            <a:ext cx="3180957" cy="39946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500" b="1" kern="0" dirty="0">
                <a:ln w="28575">
                  <a:noFill/>
                </a:ln>
                <a:solidFill>
                  <a:srgbClr val="E1BA0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一段重　</a:t>
            </a:r>
            <a:r>
              <a:rPr kumimoji="0" lang="en-US" altLang="ja-JP" sz="2500" b="1" kern="0" dirty="0">
                <a:ln w="28575">
                  <a:noFill/>
                </a:ln>
                <a:solidFill>
                  <a:srgbClr val="E1BA0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13</a:t>
            </a:r>
            <a:r>
              <a:rPr kumimoji="0" lang="ja-JP" altLang="en-US" sz="2500" b="1" kern="0" dirty="0">
                <a:ln w="28575">
                  <a:noFill/>
                </a:ln>
                <a:solidFill>
                  <a:srgbClr val="E1BA0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，</a:t>
            </a:r>
            <a:r>
              <a:rPr kumimoji="0" lang="en-US" altLang="ja-JP" sz="2500" b="1" kern="0" dirty="0">
                <a:ln w="28575">
                  <a:noFill/>
                </a:ln>
                <a:solidFill>
                  <a:srgbClr val="E1BA0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000</a:t>
            </a:r>
            <a:r>
              <a:rPr kumimoji="0" lang="ja-JP" altLang="en-US" sz="2500" b="1" kern="0" dirty="0">
                <a:ln w="28575">
                  <a:noFill/>
                </a:ln>
                <a:solidFill>
                  <a:srgbClr val="E1BA0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円</a:t>
            </a:r>
            <a:r>
              <a:rPr kumimoji="0" lang="ja-JP" altLang="en-US" sz="1300" b="1" kern="0" dirty="0">
                <a:ln w="28575">
                  <a:noFill/>
                </a:ln>
                <a:solidFill>
                  <a:srgbClr val="E1BA0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DINPro"/>
              </a:rPr>
              <a:t>（税込</a:t>
            </a:r>
            <a:r>
              <a:rPr kumimoji="0" lang="ja-JP" altLang="en-US" sz="1300" b="1" kern="0" spc="300" dirty="0">
                <a:ln w="28575">
                  <a:noFill/>
                </a:ln>
                <a:solidFill>
                  <a:srgbClr val="E1BA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）</a:t>
            </a:r>
            <a:endParaRPr kumimoji="0" lang="en-US" altLang="ja-JP" sz="1300" b="1" kern="0" spc="300" dirty="0">
              <a:ln w="28575">
                <a:noFill/>
              </a:ln>
              <a:solidFill>
                <a:srgbClr val="E1BA0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F7C94549-CAA2-0FD4-2C8E-4DB4F740E5DB}"/>
              </a:ext>
            </a:extLst>
          </p:cNvPr>
          <p:cNvGrpSpPr/>
          <p:nvPr/>
        </p:nvGrpSpPr>
        <p:grpSpPr>
          <a:xfrm>
            <a:off x="4288210" y="8108484"/>
            <a:ext cx="3458780" cy="599522"/>
            <a:chOff x="462832" y="4394683"/>
            <a:chExt cx="3191636" cy="599522"/>
          </a:xfrm>
        </p:grpSpPr>
        <p:sp>
          <p:nvSpPr>
            <p:cNvPr id="109" name="object 4">
              <a:extLst>
                <a:ext uri="{FF2B5EF4-FFF2-40B4-BE49-F238E27FC236}">
                  <a16:creationId xmlns:a16="http://schemas.microsoft.com/office/drawing/2014/main" id="{F57E5E29-82C3-EA75-2D95-D2ADCA8F71A7}"/>
                </a:ext>
              </a:extLst>
            </p:cNvPr>
            <p:cNvSpPr txBox="1"/>
            <p:nvPr/>
          </p:nvSpPr>
          <p:spPr>
            <a:xfrm>
              <a:off x="462832" y="4394683"/>
              <a:ext cx="3180957" cy="599522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defTabSz="914400"/>
              <a:r>
                <a:rPr kumimoji="0" lang="ja-JP" altLang="en-US" sz="2500" b="1" kern="0" dirty="0">
                  <a:ln w="28575">
                    <a:noFill/>
                  </a:ln>
                  <a:solidFill>
                    <a:srgbClr val="E1BA00"/>
                  </a:solidFill>
                  <a:latin typeface="HGP明朝B" panose="02020800000000000000" pitchFamily="18" charset="-128"/>
                  <a:ea typeface="HGP明朝B" panose="02020800000000000000" pitchFamily="18" charset="-128"/>
                  <a:cs typeface="DINPro"/>
                </a:rPr>
                <a:t>オードブル　</a:t>
              </a:r>
              <a:r>
                <a:rPr kumimoji="0" lang="en-US" altLang="ja-JP" sz="2500" b="1" kern="0" dirty="0">
                  <a:ln w="28575">
                    <a:noFill/>
                  </a:ln>
                  <a:solidFill>
                    <a:srgbClr val="E1BA00"/>
                  </a:solidFill>
                  <a:latin typeface="HGP明朝B" panose="02020800000000000000" pitchFamily="18" charset="-128"/>
                  <a:ea typeface="HGP明朝B" panose="02020800000000000000" pitchFamily="18" charset="-128"/>
                  <a:cs typeface="DINPro"/>
                </a:rPr>
                <a:t>5</a:t>
              </a:r>
              <a:r>
                <a:rPr kumimoji="0" lang="ja-JP" altLang="en-US" sz="2500" b="1" kern="0" dirty="0">
                  <a:ln w="28575">
                    <a:noFill/>
                  </a:ln>
                  <a:solidFill>
                    <a:srgbClr val="E1BA00"/>
                  </a:solidFill>
                  <a:latin typeface="HGP明朝B" panose="02020800000000000000" pitchFamily="18" charset="-128"/>
                  <a:ea typeface="HGP明朝B" panose="02020800000000000000" pitchFamily="18" charset="-128"/>
                  <a:cs typeface="DINPro"/>
                </a:rPr>
                <a:t>，</a:t>
              </a:r>
              <a:r>
                <a:rPr kumimoji="0" lang="en-US" altLang="ja-JP" sz="2500" b="1" kern="0" dirty="0">
                  <a:ln w="28575">
                    <a:noFill/>
                  </a:ln>
                  <a:solidFill>
                    <a:srgbClr val="E1BA00"/>
                  </a:solidFill>
                  <a:latin typeface="HGP明朝B" panose="02020800000000000000" pitchFamily="18" charset="-128"/>
                  <a:ea typeface="HGP明朝B" panose="02020800000000000000" pitchFamily="18" charset="-128"/>
                  <a:cs typeface="DINPro"/>
                </a:rPr>
                <a:t>000</a:t>
              </a:r>
              <a:r>
                <a:rPr kumimoji="0" lang="ja-JP" altLang="en-US" sz="2500" b="1" kern="0" dirty="0">
                  <a:ln w="28575">
                    <a:noFill/>
                  </a:ln>
                  <a:solidFill>
                    <a:srgbClr val="E1BA00"/>
                  </a:solidFill>
                  <a:latin typeface="HGP明朝B" panose="02020800000000000000" pitchFamily="18" charset="-128"/>
                  <a:ea typeface="HGP明朝B" panose="02020800000000000000" pitchFamily="18" charset="-128"/>
                  <a:cs typeface="DINPro"/>
                </a:rPr>
                <a:t>円</a:t>
              </a:r>
              <a:r>
                <a:rPr kumimoji="0" lang="ja-JP" altLang="en-US" sz="1300" b="1" kern="0" dirty="0">
                  <a:ln w="28575">
                    <a:noFill/>
                  </a:ln>
                  <a:solidFill>
                    <a:srgbClr val="E1BA00"/>
                  </a:solidFill>
                  <a:latin typeface="HGP明朝B" panose="02020800000000000000" pitchFamily="18" charset="-128"/>
                  <a:ea typeface="HGP明朝B" panose="02020800000000000000" pitchFamily="18" charset="-128"/>
                  <a:cs typeface="DINPro"/>
                </a:rPr>
                <a:t>（税込</a:t>
              </a:r>
              <a:r>
                <a:rPr kumimoji="0" lang="ja-JP" altLang="en-US" sz="1300" b="1" kern="0" spc="300" dirty="0">
                  <a:ln w="28575">
                    <a:noFill/>
                  </a:ln>
                  <a:solidFill>
                    <a:srgbClr val="E1BA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）</a:t>
              </a:r>
              <a:endParaRPr kumimoji="0" lang="en-US" altLang="ja-JP" sz="1300" b="1" kern="0" spc="300" dirty="0">
                <a:ln w="28575">
                  <a:noFill/>
                </a:ln>
                <a:solidFill>
                  <a:srgbClr val="E1BA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endParaRPr>
            </a:p>
          </p:txBody>
        </p:sp>
        <p:sp>
          <p:nvSpPr>
            <p:cNvPr id="110" name="object 4">
              <a:extLst>
                <a:ext uri="{FF2B5EF4-FFF2-40B4-BE49-F238E27FC236}">
                  <a16:creationId xmlns:a16="http://schemas.microsoft.com/office/drawing/2014/main" id="{75E73C7C-CA52-5B81-5C74-9595C4855A7C}"/>
                </a:ext>
              </a:extLst>
            </p:cNvPr>
            <p:cNvSpPr txBox="1"/>
            <p:nvPr/>
          </p:nvSpPr>
          <p:spPr>
            <a:xfrm>
              <a:off x="510226" y="4791272"/>
              <a:ext cx="3144242" cy="20078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defTabSz="914400">
                <a:lnSpc>
                  <a:spcPct val="200000"/>
                </a:lnSpc>
              </a:pPr>
              <a:r>
                <a:rPr kumimoji="0" lang="ja-JP" altLang="en-US" sz="700" kern="0" spc="300" dirty="0">
                  <a:ln w="28575">
                    <a:noFill/>
                  </a:ln>
                  <a:solidFill>
                    <a:srgbClr val="E1BA00"/>
                  </a:solidFill>
                  <a:latin typeface="HGP明朝B" panose="02020800000000000000" pitchFamily="18" charset="-128"/>
                  <a:ea typeface="HGP明朝B" panose="02020800000000000000" pitchFamily="18" charset="-128"/>
                  <a:cs typeface="DINPro"/>
                </a:rPr>
                <a:t>お手軽におせち気分が味わえるオードブルセットです。</a:t>
              </a:r>
              <a:endParaRPr kumimoji="0" lang="en-US" altLang="ja-JP" sz="700" kern="0" spc="300" dirty="0">
                <a:ln w="28575">
                  <a:noFill/>
                </a:ln>
                <a:solidFill>
                  <a:srgbClr val="E1BA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endParaRPr>
            </a:p>
          </p:txBody>
        </p:sp>
      </p:grpSp>
      <p:sp>
        <p:nvSpPr>
          <p:cNvPr id="126" name="object 4">
            <a:extLst>
              <a:ext uri="{FF2B5EF4-FFF2-40B4-BE49-F238E27FC236}">
                <a16:creationId xmlns:a16="http://schemas.microsoft.com/office/drawing/2014/main" id="{FB470453-61B7-32CD-7ACF-2B4CF636672C}"/>
              </a:ext>
            </a:extLst>
          </p:cNvPr>
          <p:cNvSpPr txBox="1"/>
          <p:nvPr/>
        </p:nvSpPr>
        <p:spPr>
          <a:xfrm>
            <a:off x="3733522" y="9180117"/>
            <a:ext cx="3180957" cy="35330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200" b="1" kern="0" dirty="0">
                <a:ln w="28575">
                  <a:noFill/>
                </a:ln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商品お渡し日　</a:t>
            </a:r>
            <a:r>
              <a:rPr kumimoji="0" lang="en-US" altLang="ja-JP" sz="2200" b="1" kern="0" dirty="0">
                <a:ln w="28575">
                  <a:noFill/>
                </a:ln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12</a:t>
            </a:r>
            <a:r>
              <a:rPr kumimoji="0" lang="ja-JP" altLang="en-US" sz="1200" b="1" kern="0" dirty="0">
                <a:ln w="28575">
                  <a:noFill/>
                </a:ln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月</a:t>
            </a:r>
            <a:r>
              <a:rPr kumimoji="0" lang="en-US" altLang="ja-JP" sz="2200" b="1" kern="0" dirty="0">
                <a:ln w="28575">
                  <a:noFill/>
                </a:ln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31</a:t>
            </a:r>
            <a:r>
              <a:rPr kumimoji="0" lang="ja-JP" altLang="en-US" sz="1200" b="1" kern="0" dirty="0">
                <a:ln w="28575">
                  <a:noFill/>
                </a:ln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日（日）</a:t>
            </a:r>
            <a:endParaRPr kumimoji="0" lang="en-US" altLang="ja-JP" sz="1200" b="1" kern="0" dirty="0">
              <a:ln w="28575">
                <a:noFill/>
              </a:ln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260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HGP明朝B</vt:lpstr>
      <vt:lpstr>HG丸ｺﾞｼｯｸM-PRO</vt:lpstr>
      <vt:lpstr>ＭＳ Ｐゴシック</vt:lpstr>
      <vt:lpstr>游ゴシック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2022-09-11T05:51:01Z</dcterms:modified>
</cp:coreProperties>
</file>