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828"/>
    <a:srgbClr val="FF3300"/>
    <a:srgbClr val="663300"/>
    <a:srgbClr val="FF6699"/>
    <a:srgbClr val="BA6089"/>
    <a:srgbClr val="E73990"/>
    <a:srgbClr val="C36992"/>
    <a:srgbClr val="FF85C2"/>
    <a:srgbClr val="FF99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0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D5A38569-DD52-8E15-50BC-943182C609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30582ABE-4851-C825-7B09-33CF535AF6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>
            <a:extLst>
              <a:ext uri="{FF2B5EF4-FFF2-40B4-BE49-F238E27FC236}">
                <a16:creationId xmlns:a16="http://schemas.microsoft.com/office/drawing/2014/main" id="{86D1B676-A1E6-511F-B95C-B52CB8AEA0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2" y="3491526"/>
            <a:ext cx="1563627" cy="1203962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2CF71274-98E7-8394-27C5-0637B06237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21" y="4252374"/>
            <a:ext cx="1563627" cy="1207010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C0EC47B4-92C5-1B27-A490-A08B215D73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47" y="625704"/>
            <a:ext cx="6394717" cy="789434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A3444CCF-CF84-BE7D-E28A-DEEA814132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717" y="3601811"/>
            <a:ext cx="1722124" cy="1722124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4430607B-84E8-0A55-2A41-77C4841682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65" y="6727769"/>
            <a:ext cx="5922276" cy="21336"/>
          </a:xfrm>
          <a:prstGeom prst="rect">
            <a:avLst/>
          </a:prstGeom>
        </p:spPr>
      </p:pic>
      <p:pic>
        <p:nvPicPr>
          <p:cNvPr id="68" name="図 67">
            <a:extLst>
              <a:ext uri="{FF2B5EF4-FFF2-40B4-BE49-F238E27FC236}">
                <a16:creationId xmlns:a16="http://schemas.microsoft.com/office/drawing/2014/main" id="{12215DEE-BEDE-B9F2-801D-8779C29754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906" y="9474378"/>
            <a:ext cx="3529591" cy="256033"/>
          </a:xfrm>
          <a:prstGeom prst="rect">
            <a:avLst/>
          </a:prstGeom>
        </p:spPr>
      </p:pic>
      <p:sp>
        <p:nvSpPr>
          <p:cNvPr id="71" name="object 4">
            <a:extLst>
              <a:ext uri="{FF2B5EF4-FFF2-40B4-BE49-F238E27FC236}">
                <a16:creationId xmlns:a16="http://schemas.microsoft.com/office/drawing/2014/main" id="{D7DD3FE6-D488-1621-2499-C7DA88A41F97}"/>
              </a:ext>
            </a:extLst>
          </p:cNvPr>
          <p:cNvSpPr txBox="1"/>
          <p:nvPr/>
        </p:nvSpPr>
        <p:spPr>
          <a:xfrm>
            <a:off x="2599224" y="1233348"/>
            <a:ext cx="2619360" cy="4324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dirty="0">
                <a:ln w="12700">
                  <a:noFill/>
                </a:ln>
                <a:solidFill>
                  <a:srgbClr val="DE382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今年のテーマは</a:t>
            </a:r>
            <a:endParaRPr kumimoji="0" lang="en-US" altLang="ja-JP" sz="2000" b="1" kern="0" dirty="0">
              <a:ln w="12700">
                <a:noFill/>
              </a:ln>
              <a:solidFill>
                <a:srgbClr val="DE382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4DE198CA-0729-61C7-3FE7-758F603A36DD}"/>
              </a:ext>
            </a:extLst>
          </p:cNvPr>
          <p:cNvSpPr txBox="1"/>
          <p:nvPr/>
        </p:nvSpPr>
        <p:spPr>
          <a:xfrm rot="20818516">
            <a:off x="987688" y="3881060"/>
            <a:ext cx="1086009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参加記念品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進呈！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7BB79F0E-D074-1F0E-CA53-B1529BDDBF6B}"/>
              </a:ext>
            </a:extLst>
          </p:cNvPr>
          <p:cNvSpPr txBox="1"/>
          <p:nvPr/>
        </p:nvSpPr>
        <p:spPr>
          <a:xfrm>
            <a:off x="3413205" y="9508811"/>
            <a:ext cx="1398828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b="1" kern="0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お問い合わせ</a:t>
            </a:r>
            <a:r>
              <a:rPr kumimoji="0" lang="en-US" altLang="ja-JP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 </a:t>
            </a:r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3201F51C-DBE9-1963-EA72-AA7AC73C472A}"/>
              </a:ext>
            </a:extLst>
          </p:cNvPr>
          <p:cNvSpPr txBox="1"/>
          <p:nvPr/>
        </p:nvSpPr>
        <p:spPr>
          <a:xfrm>
            <a:off x="1252109" y="786462"/>
            <a:ext cx="5271355" cy="39029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800" b="1" kern="0" dirty="0">
                <a:ln w="12700">
                  <a:noFill/>
                </a:ln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今年も開催します</a:t>
            </a:r>
            <a:r>
              <a:rPr kumimoji="0" lang="en-US" altLang="ja-JP" sz="1800" b="1" kern="0" dirty="0">
                <a:ln w="12700">
                  <a:noFill/>
                </a:ln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‼</a:t>
            </a:r>
            <a:r>
              <a:rPr kumimoji="0" lang="ja-JP" altLang="en-US" sz="1800" b="1" kern="0" dirty="0">
                <a:ln w="12700">
                  <a:noFill/>
                </a:ln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ぜひご参加ください。</a:t>
            </a:r>
            <a:endParaRPr kumimoji="0" lang="en-US" altLang="ja-JP" sz="1800" b="1" kern="0" dirty="0">
              <a:ln w="12700">
                <a:noFill/>
              </a:ln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DINPro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F3096FD3-45D7-C21B-B12E-D174B2A8E1F6}"/>
              </a:ext>
            </a:extLst>
          </p:cNvPr>
          <p:cNvSpPr txBox="1"/>
          <p:nvPr/>
        </p:nvSpPr>
        <p:spPr>
          <a:xfrm>
            <a:off x="1050520" y="5822392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15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D7EF9BD8-0A48-F27C-BDA2-F28746BF0DE5}"/>
              </a:ext>
            </a:extLst>
          </p:cNvPr>
          <p:cNvSpPr txBox="1"/>
          <p:nvPr/>
        </p:nvSpPr>
        <p:spPr>
          <a:xfrm>
            <a:off x="1051487" y="6965955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15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16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</a:p>
        </p:txBody>
      </p:sp>
      <p:sp>
        <p:nvSpPr>
          <p:cNvPr id="39" name="object 4">
            <a:extLst>
              <a:ext uri="{FF2B5EF4-FFF2-40B4-BE49-F238E27FC236}">
                <a16:creationId xmlns:a16="http://schemas.microsoft.com/office/drawing/2014/main" id="{47F54B67-B023-8AE4-ABD9-9E03B72D5873}"/>
              </a:ext>
            </a:extLst>
          </p:cNvPr>
          <p:cNvSpPr txBox="1"/>
          <p:nvPr/>
        </p:nvSpPr>
        <p:spPr>
          <a:xfrm>
            <a:off x="1050520" y="8084737"/>
            <a:ext cx="1666225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16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30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18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643D2F25-F4C5-6EF6-8395-38230FE17701}"/>
              </a:ext>
            </a:extLst>
          </p:cNvPr>
          <p:cNvSpPr txBox="1"/>
          <p:nvPr/>
        </p:nvSpPr>
        <p:spPr>
          <a:xfrm>
            <a:off x="2716745" y="5823206"/>
            <a:ext cx="3945117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kern="0" spc="300" dirty="0">
                <a:ln w="3175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女性の起業を応援する企業様との交流会</a:t>
            </a:r>
            <a:endParaRPr kumimoji="0" lang="en-US" altLang="ja-JP" sz="1400" kern="0" spc="300" dirty="0">
              <a:ln w="3175"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5A3ECA8C-D525-F53D-7F70-5C6999AF6EB8}"/>
              </a:ext>
            </a:extLst>
          </p:cNvPr>
          <p:cNvSpPr txBox="1"/>
          <p:nvPr/>
        </p:nvSpPr>
        <p:spPr>
          <a:xfrm>
            <a:off x="1390507" y="9886296"/>
            <a:ext cx="5271355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ln w="12700">
                  <a:noFill/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明日来市役所市民課　</a:t>
            </a:r>
            <a:r>
              <a:rPr kumimoji="0" lang="en-US" altLang="ja-JP" sz="1400" b="1" kern="0" dirty="0">
                <a:ln w="12700">
                  <a:noFill/>
                </a:ln>
                <a:latin typeface="游ゴシック Medium" panose="020B0500000000000000" pitchFamily="50" charset="-128"/>
                <a:ea typeface="游ゴシック Medium" panose="020B0500000000000000" pitchFamily="50" charset="-128"/>
                <a:cs typeface="DINPro"/>
              </a:rPr>
              <a:t>TEL.000-00-0000</a:t>
            </a: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1CCAE544-8FE5-E916-B7DB-3F994498B7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20" y="7956432"/>
            <a:ext cx="5922276" cy="21336"/>
          </a:xfrm>
          <a:prstGeom prst="rect">
            <a:avLst/>
          </a:prstGeom>
        </p:spPr>
      </p:pic>
      <p:sp>
        <p:nvSpPr>
          <p:cNvPr id="73" name="object 4">
            <a:extLst>
              <a:ext uri="{FF2B5EF4-FFF2-40B4-BE49-F238E27FC236}">
                <a16:creationId xmlns:a16="http://schemas.microsoft.com/office/drawing/2014/main" id="{BBDDD4AD-44E2-077A-562A-56EBCCE398B0}"/>
              </a:ext>
            </a:extLst>
          </p:cNvPr>
          <p:cNvSpPr txBox="1"/>
          <p:nvPr/>
        </p:nvSpPr>
        <p:spPr>
          <a:xfrm>
            <a:off x="2085168" y="1715656"/>
            <a:ext cx="3882032" cy="4324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dirty="0">
                <a:ln w="12700">
                  <a:noFill/>
                </a:ln>
                <a:solidFill>
                  <a:srgbClr val="DE382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「〇〇〇〇〇〇〇〇〇〇〇」</a:t>
            </a:r>
            <a:endParaRPr kumimoji="0" lang="en-US" altLang="ja-JP" sz="2000" b="1" kern="0" dirty="0">
              <a:ln w="12700">
                <a:noFill/>
              </a:ln>
              <a:solidFill>
                <a:srgbClr val="DE382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1873436" y="2369131"/>
            <a:ext cx="4186533" cy="16767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5400" b="1" kern="0" spc="-150" dirty="0">
                <a:ln w="12700">
                  <a:solidFill>
                    <a:srgbClr val="DE3828"/>
                  </a:solidFill>
                </a:ln>
                <a:solidFill>
                  <a:srgbClr val="DE382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起業フェスタ</a:t>
            </a:r>
            <a:endParaRPr kumimoji="0" lang="en-US" altLang="ja-JP" sz="5400" b="1" kern="0" spc="-150" dirty="0">
              <a:ln w="12700">
                <a:solidFill>
                  <a:srgbClr val="DE3828"/>
                </a:solidFill>
              </a:ln>
              <a:solidFill>
                <a:srgbClr val="DE382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5400" b="1" kern="0" spc="-150" dirty="0">
                <a:ln w="12700">
                  <a:solidFill>
                    <a:srgbClr val="DE3828"/>
                  </a:solidFill>
                </a:ln>
                <a:solidFill>
                  <a:srgbClr val="DE382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2022 </a:t>
            </a:r>
            <a:r>
              <a:rPr kumimoji="0" lang="ja-JP" altLang="en-US" sz="5400" b="1" kern="0" spc="-150" dirty="0">
                <a:ln w="12700">
                  <a:solidFill>
                    <a:srgbClr val="DE3828"/>
                  </a:solidFill>
                </a:ln>
                <a:solidFill>
                  <a:srgbClr val="DE382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秋</a:t>
            </a:r>
            <a:endParaRPr kumimoji="0" lang="en-US" altLang="ja-JP" sz="5400" b="1" kern="0" spc="-150" dirty="0">
              <a:ln w="12700">
                <a:solidFill>
                  <a:srgbClr val="DE3828"/>
                </a:solidFill>
              </a:ln>
              <a:solidFill>
                <a:srgbClr val="DE3828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2896837" y="4093507"/>
            <a:ext cx="2229642" cy="4324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dirty="0">
                <a:ln w="12700">
                  <a:noFill/>
                </a:ln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明日来町会館</a:t>
            </a:r>
            <a:endParaRPr kumimoji="0" lang="en-US" altLang="ja-JP" sz="2000" b="1" kern="0" dirty="0">
              <a:ln w="12700">
                <a:noFill/>
              </a:ln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067FEF1A-93B2-0CF2-25DC-908A0EF9A758}"/>
              </a:ext>
            </a:extLst>
          </p:cNvPr>
          <p:cNvSpPr txBox="1"/>
          <p:nvPr/>
        </p:nvSpPr>
        <p:spPr>
          <a:xfrm>
            <a:off x="5126479" y="4093507"/>
            <a:ext cx="2111655" cy="8149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2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9/10</a:t>
            </a:r>
            <a:r>
              <a:rPr kumimoji="0" lang="ja-JP" altLang="en-US" sz="14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（土）</a:t>
            </a:r>
            <a:endParaRPr kumimoji="0" lang="en-US" altLang="ja-JP" sz="14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10</a:t>
            </a: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：</a:t>
            </a:r>
            <a:r>
              <a:rPr kumimoji="0" lang="en-US" altLang="ja-JP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00</a:t>
            </a: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～</a:t>
            </a:r>
            <a:endParaRPr kumimoji="0" lang="en-US" altLang="ja-JP" sz="20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81" name="object 4">
            <a:extLst>
              <a:ext uri="{FF2B5EF4-FFF2-40B4-BE49-F238E27FC236}">
                <a16:creationId xmlns:a16="http://schemas.microsoft.com/office/drawing/2014/main" id="{C82DC82B-B20D-D130-601F-D304DD6CB09D}"/>
              </a:ext>
            </a:extLst>
          </p:cNvPr>
          <p:cNvSpPr txBox="1"/>
          <p:nvPr/>
        </p:nvSpPr>
        <p:spPr>
          <a:xfrm rot="20818516">
            <a:off x="1465328" y="4591802"/>
            <a:ext cx="1278810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イートイン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スペースあり！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3" name="object 4">
            <a:extLst>
              <a:ext uri="{FF2B5EF4-FFF2-40B4-BE49-F238E27FC236}">
                <a16:creationId xmlns:a16="http://schemas.microsoft.com/office/drawing/2014/main" id="{468A9DF5-57D6-2643-0CEE-174373EAB8D2}"/>
              </a:ext>
            </a:extLst>
          </p:cNvPr>
          <p:cNvSpPr txBox="1"/>
          <p:nvPr/>
        </p:nvSpPr>
        <p:spPr>
          <a:xfrm>
            <a:off x="2651270" y="6197250"/>
            <a:ext cx="4321526" cy="3686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地元のサポート企業</a:t>
            </a:r>
            <a:r>
              <a:rPr kumimoji="0" lang="en-US" altLang="ja-JP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社が出展！</a:t>
            </a:r>
            <a:endParaRPr kumimoji="0" lang="en-US" altLang="ja-JP" sz="11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起業に関しての様々な不安や疑問を解消できます</a:t>
            </a:r>
            <a:r>
              <a:rPr kumimoji="0" lang="ja-JP" altLang="en-US" sz="12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！</a:t>
            </a:r>
            <a:endParaRPr kumimoji="0" lang="en-US" altLang="ja-JP" sz="12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C4505E43-E2F1-6009-6059-729D281DA6C4}"/>
              </a:ext>
            </a:extLst>
          </p:cNvPr>
          <p:cNvSpPr txBox="1"/>
          <p:nvPr/>
        </p:nvSpPr>
        <p:spPr>
          <a:xfrm>
            <a:off x="2716745" y="7010496"/>
            <a:ext cx="3945117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kern="0" spc="300" dirty="0">
                <a:ln w="3175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女性の起業を応援する企業様との交流会</a:t>
            </a:r>
            <a:endParaRPr kumimoji="0" lang="en-US" altLang="ja-JP" sz="1400" kern="0" spc="300" dirty="0">
              <a:ln w="3175"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DD76C876-B217-8600-45B5-07A483250F3B}"/>
              </a:ext>
            </a:extLst>
          </p:cNvPr>
          <p:cNvSpPr txBox="1"/>
          <p:nvPr/>
        </p:nvSpPr>
        <p:spPr>
          <a:xfrm>
            <a:off x="2716745" y="8084637"/>
            <a:ext cx="3945117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kern="0" spc="300" dirty="0">
                <a:ln w="3175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女性の起業を応援する企業様との交流会</a:t>
            </a:r>
            <a:endParaRPr kumimoji="0" lang="en-US" altLang="ja-JP" sz="1400" kern="0" spc="300" dirty="0">
              <a:ln w="3175"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2" name="object 4">
            <a:extLst>
              <a:ext uri="{FF2B5EF4-FFF2-40B4-BE49-F238E27FC236}">
                <a16:creationId xmlns:a16="http://schemas.microsoft.com/office/drawing/2014/main" id="{5B6E9FD0-391C-7F82-99CF-6F7A407AE397}"/>
              </a:ext>
            </a:extLst>
          </p:cNvPr>
          <p:cNvSpPr txBox="1"/>
          <p:nvPr/>
        </p:nvSpPr>
        <p:spPr>
          <a:xfrm>
            <a:off x="2651270" y="7471408"/>
            <a:ext cx="4321526" cy="3686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地元のサポート企業</a:t>
            </a:r>
            <a:r>
              <a:rPr kumimoji="0" lang="en-US" altLang="ja-JP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社が出展！</a:t>
            </a:r>
            <a:endParaRPr kumimoji="0" lang="en-US" altLang="ja-JP" sz="11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起業に関しての様々な不安や疑問を解消できます</a:t>
            </a:r>
            <a:r>
              <a:rPr kumimoji="0" lang="ja-JP" altLang="en-US" sz="12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！</a:t>
            </a:r>
            <a:endParaRPr kumimoji="0" lang="en-US" altLang="ja-JP" sz="12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4" name="object 4">
            <a:extLst>
              <a:ext uri="{FF2B5EF4-FFF2-40B4-BE49-F238E27FC236}">
                <a16:creationId xmlns:a16="http://schemas.microsoft.com/office/drawing/2014/main" id="{AA419FD5-1CD4-DE33-C595-B65349C735F8}"/>
              </a:ext>
            </a:extLst>
          </p:cNvPr>
          <p:cNvSpPr txBox="1"/>
          <p:nvPr/>
        </p:nvSpPr>
        <p:spPr>
          <a:xfrm>
            <a:off x="2687123" y="8474468"/>
            <a:ext cx="4321526" cy="3686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地元のサポート企業</a:t>
            </a:r>
            <a:r>
              <a:rPr kumimoji="0" lang="en-US" altLang="ja-JP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社が出展！</a:t>
            </a:r>
            <a:endParaRPr kumimoji="0" lang="en-US" altLang="ja-JP" sz="11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11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起業に関しての様々な不安や疑問を解消できます</a:t>
            </a:r>
            <a:r>
              <a:rPr kumimoji="0" lang="ja-JP" altLang="en-US" sz="1200" kern="0" spc="300" dirty="0">
                <a:ln w="317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！</a:t>
            </a:r>
            <a:endParaRPr kumimoji="0" lang="en-US" altLang="ja-JP" sz="1200" kern="0" spc="300" dirty="0">
              <a:ln w="317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271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HG丸ｺﾞｼｯｸM-PRO</vt:lpstr>
      <vt:lpstr>游ゴシック</vt:lpstr>
      <vt:lpstr>游ゴシック Medium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2022-09-09T06:45:46Z</dcterms:modified>
</cp:coreProperties>
</file>